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84" r:id="rId8"/>
    <p:sldId id="285" r:id="rId9"/>
    <p:sldId id="286" r:id="rId10"/>
    <p:sldId id="287" r:id="rId11"/>
    <p:sldId id="288" r:id="rId12"/>
    <p:sldId id="258" r:id="rId13"/>
    <p:sldId id="259" r:id="rId14"/>
    <p:sldId id="260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63" r:id="rId24"/>
    <p:sldId id="264" r:id="rId25"/>
    <p:sldId id="265" r:id="rId26"/>
    <p:sldId id="276" r:id="rId27"/>
    <p:sldId id="277" r:id="rId28"/>
    <p:sldId id="278" r:id="rId29"/>
    <p:sldId id="297" r:id="rId30"/>
    <p:sldId id="279" r:id="rId31"/>
    <p:sldId id="280" r:id="rId32"/>
    <p:sldId id="281" r:id="rId33"/>
    <p:sldId id="282" r:id="rId34"/>
    <p:sldId id="283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6"/>
  </p:normalViewPr>
  <p:slideViewPr>
    <p:cSldViewPr snapToGrid="0">
      <p:cViewPr>
        <p:scale>
          <a:sx n="80" d="100"/>
          <a:sy n="80" d="100"/>
        </p:scale>
        <p:origin x="6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7BBD-75B4-0FBE-217C-54C6868CB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2EC14-154D-E36C-1818-42D6E4A06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F6AE6-6283-BE2A-961B-5BD10AB2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9B7A9-3D6B-D822-A085-0DB7630D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D3D47-33C7-972D-AA13-0B4668E4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2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F66E-8240-0586-0936-73CFA6D6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FE032-022E-10C4-B2E9-B54DD38DB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92D9D-D38B-B435-8A87-B51676D6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F21A1-5FA6-398D-0E10-8B8A3BEF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50593-4AFC-7059-BCC0-F031CB30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0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DCB0E-9499-35BC-F763-D91789F3E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86699-849B-5E72-5AD9-46E05DBAA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87C8A-F27B-8840-B491-5CB894D73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3C6D5-9B5D-DF74-47E3-11334246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88191-71EF-BF79-A56B-3AC7C385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4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933B-ADA0-7C37-B49F-D0BCD8F4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15B8E-AFE8-43BC-9059-16429A6C8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2DD4F-B91A-3E0A-8627-E836D90F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B7028-930F-B878-6E34-FA21807A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521BE-6548-068F-4465-AE7AB1EE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2828-43FC-1823-CD44-14DB925C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E77C6-9789-3293-EE7C-8FDBF83F1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7608-4F30-1C31-71B1-049BFEE84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CFCA1-B1FD-9AC8-C5EF-7CBC0E48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A52A-3525-B7D8-82E3-8C4A774E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7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235E-DAE4-80D0-C066-77976601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E9A5E-A1FA-03F7-0528-05B1A052B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E49D6-2A9B-AF97-7E08-2A336F7D1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22F73-D0FC-A90D-7BEC-E9B9BE08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840E7-D4FD-5BB9-6A02-A48E1F3F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71D65-CD39-68B1-A429-7B162EE2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9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880C-8EB4-7442-4250-31905DE07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163FD-2BF8-8209-1CF9-761C7A9EC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87A3B-B5E1-7A5C-9337-379785F31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A5EFF-2453-C91B-5B31-2DE980A56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6A046-CFA0-BD13-E8A8-02AF35F15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5E222-EDED-48CB-DEEC-95DED930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B0A9D-B69C-6006-6CAC-1F70EC24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02C75-E802-1549-330F-A001F9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0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B7E8-9C0E-3EFD-9801-B07897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C611C-A030-190A-865B-9394E66A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B4E0-2FDA-8D2A-4315-A60F1A81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80928-2636-BF4B-6109-B3115533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FCE61-C4B2-4D45-CFA7-0FEA163C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DD616-0AEE-FB33-1A15-BD624CFC6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ED2B4-B8B0-E566-4175-C87D56A2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38F4-98B2-8370-7683-A18E68846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CC24-2B0E-7268-1213-464E0746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8346A-2ACE-6E0B-4D0E-B3C50706C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D34D1-FE5B-43E3-132C-F1197E67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E42A2-70B2-3A14-BE78-B9C054FA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D1C9D-A59A-4F44-0C15-849AB3F1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4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69A4-F33B-245F-E4C6-40DB450F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C50F3-7F8B-9507-3759-A1E8D750B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7EA67-090B-797D-E6FE-22EFCE5C5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79AE5-96D3-EA22-F314-11CF1858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25C1A-DF0D-28B4-E08D-AA8717D38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88C49-80E0-7801-264C-EC93DF09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2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9A74E6-9097-B772-67CC-F0B4217D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A0CD2-5989-A339-6054-C4FCFFC34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1C8FE-431C-DA9D-8F4B-9ED369A98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3B5856-8B39-B64D-8DF0-83767958B758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5740-EB72-108D-0D98-CA9B5A953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29DC3-0F9C-8A84-9DD0-5FB9180AB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FAB9FE-8689-8D4F-AFBE-DD0F88BC3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5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37.mp3"/><Relationship Id="rId13" Type="http://schemas.openxmlformats.org/officeDocument/2006/relationships/slide" Target="slide47.xml"/><Relationship Id="rId3" Type="http://schemas.microsoft.com/office/2007/relationships/media" Target="../media/media35.mp3"/><Relationship Id="rId7" Type="http://schemas.microsoft.com/office/2007/relationships/media" Target="../media/media37.mp3"/><Relationship Id="rId12" Type="http://schemas.openxmlformats.org/officeDocument/2006/relationships/slide" Target="slide48.xml"/><Relationship Id="rId2" Type="http://schemas.openxmlformats.org/officeDocument/2006/relationships/video" Target="../media/media34.mp4"/><Relationship Id="rId16" Type="http://schemas.openxmlformats.org/officeDocument/2006/relationships/image" Target="../media/image3.png"/><Relationship Id="rId1" Type="http://schemas.microsoft.com/office/2007/relationships/media" Target="../media/media34.mp4"/><Relationship Id="rId6" Type="http://schemas.openxmlformats.org/officeDocument/2006/relationships/audio" Target="../media/media36.mp3"/><Relationship Id="rId11" Type="http://schemas.microsoft.com/office/2007/relationships/hdphoto" Target="../media/hdphoto1.wdp"/><Relationship Id="rId5" Type="http://schemas.microsoft.com/office/2007/relationships/media" Target="../media/media36.mp3"/><Relationship Id="rId1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audio" Target="../media/media35.mp3"/><Relationship Id="rId9" Type="http://schemas.openxmlformats.org/officeDocument/2006/relationships/slideLayout" Target="../slideLayouts/slideLayout2.xml"/><Relationship Id="rId14" Type="http://schemas.openxmlformats.org/officeDocument/2006/relationships/slide" Target="slide4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1.mp3"/><Relationship Id="rId13" Type="http://schemas.openxmlformats.org/officeDocument/2006/relationships/slide" Target="slide50.xml"/><Relationship Id="rId3" Type="http://schemas.microsoft.com/office/2007/relationships/media" Target="../media/media39.mp3"/><Relationship Id="rId7" Type="http://schemas.microsoft.com/office/2007/relationships/media" Target="../media/media41.mp3"/><Relationship Id="rId12" Type="http://schemas.openxmlformats.org/officeDocument/2006/relationships/slide" Target="slide51.xml"/><Relationship Id="rId2" Type="http://schemas.openxmlformats.org/officeDocument/2006/relationships/video" Target="../media/media38.mp4"/><Relationship Id="rId16" Type="http://schemas.openxmlformats.org/officeDocument/2006/relationships/image" Target="../media/image3.png"/><Relationship Id="rId1" Type="http://schemas.microsoft.com/office/2007/relationships/media" Target="../media/media38.mp4"/><Relationship Id="rId6" Type="http://schemas.openxmlformats.org/officeDocument/2006/relationships/audio" Target="../media/media40.mp3"/><Relationship Id="rId11" Type="http://schemas.microsoft.com/office/2007/relationships/hdphoto" Target="../media/hdphoto1.wdp"/><Relationship Id="rId5" Type="http://schemas.microsoft.com/office/2007/relationships/media" Target="../media/media40.mp3"/><Relationship Id="rId1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audio" Target="../media/media39.mp3"/><Relationship Id="rId9" Type="http://schemas.openxmlformats.org/officeDocument/2006/relationships/slideLayout" Target="../slideLayouts/slideLayout2.xml"/><Relationship Id="rId14" Type="http://schemas.openxmlformats.org/officeDocument/2006/relationships/slide" Target="slide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2.mp4"/><Relationship Id="rId1" Type="http://schemas.microsoft.com/office/2007/relationships/media" Target="../media/media42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7.mp3"/><Relationship Id="rId7" Type="http://schemas.openxmlformats.org/officeDocument/2006/relationships/image" Target="../media/image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p3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7" Type="http://schemas.openxmlformats.org/officeDocument/2006/relationships/image" Target="../media/image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p3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6.mp3"/><Relationship Id="rId7" Type="http://schemas.openxmlformats.org/officeDocument/2006/relationships/image" Target="../media/image3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p3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1.mp3"/><Relationship Id="rId7" Type="http://schemas.openxmlformats.org/officeDocument/2006/relationships/image" Target="../media/image3.png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1.mp3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5.mp3"/><Relationship Id="rId7" Type="http://schemas.openxmlformats.org/officeDocument/2006/relationships/image" Target="../media/image3.png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5.mp3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1.mp3"/><Relationship Id="rId7" Type="http://schemas.openxmlformats.org/officeDocument/2006/relationships/image" Target="../media/image3.png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1.mp3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slide" Target="slide24.xml"/><Relationship Id="rId3" Type="http://schemas.microsoft.com/office/2007/relationships/media" Target="../media/media3.mp3"/><Relationship Id="rId7" Type="http://schemas.microsoft.com/office/2007/relationships/media" Target="../media/media5.mp3"/><Relationship Id="rId12" Type="http://schemas.microsoft.com/office/2007/relationships/hdphoto" Target="../media/hdphoto1.wdp"/><Relationship Id="rId2" Type="http://schemas.openxmlformats.org/officeDocument/2006/relationships/video" Target="../media/media2.mp4"/><Relationship Id="rId16" Type="http://schemas.openxmlformats.org/officeDocument/2006/relationships/image" Target="../media/image3.png"/><Relationship Id="rId1" Type="http://schemas.microsoft.com/office/2007/relationships/media" Target="../media/media2.mp4"/><Relationship Id="rId6" Type="http://schemas.openxmlformats.org/officeDocument/2006/relationships/audio" Target="../media/media4.mp3"/><Relationship Id="rId11" Type="http://schemas.openxmlformats.org/officeDocument/2006/relationships/image" Target="../media/image2.png"/><Relationship Id="rId5" Type="http://schemas.microsoft.com/office/2007/relationships/media" Target="../media/media4.mp3"/><Relationship Id="rId15" Type="http://schemas.openxmlformats.org/officeDocument/2006/relationships/slide" Target="slide25.xml"/><Relationship Id="rId10" Type="http://schemas.openxmlformats.org/officeDocument/2006/relationships/image" Target="../media/image1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2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36.mp3"/><Relationship Id="rId7" Type="http://schemas.openxmlformats.org/officeDocument/2006/relationships/image" Target="../media/image3.png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6.mp3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39.mp3"/><Relationship Id="rId7" Type="http://schemas.openxmlformats.org/officeDocument/2006/relationships/image" Target="../media/image3.png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9.mp3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3.mp4"/><Relationship Id="rId1" Type="http://schemas.microsoft.com/office/2007/relationships/media" Target="../media/media43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6" Type="http://schemas.openxmlformats.org/officeDocument/2006/relationships/slide" Target="slide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slide" Target="slide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7.mp3"/><Relationship Id="rId1" Type="http://schemas.microsoft.com/office/2007/relationships/media" Target="../media/media47.mp3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8.mp3"/><Relationship Id="rId1" Type="http://schemas.microsoft.com/office/2007/relationships/media" Target="../media/media48.mp3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6" Type="http://schemas.openxmlformats.org/officeDocument/2006/relationships/slide" Target="slide4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0.mp3"/><Relationship Id="rId1" Type="http://schemas.microsoft.com/office/2007/relationships/media" Target="../media/media50.mp3"/><Relationship Id="rId6" Type="http://schemas.openxmlformats.org/officeDocument/2006/relationships/slide" Target="slide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p3"/><Relationship Id="rId13" Type="http://schemas.openxmlformats.org/officeDocument/2006/relationships/slide" Target="slide28.xml"/><Relationship Id="rId3" Type="http://schemas.microsoft.com/office/2007/relationships/media" Target="../media/media7.mp3"/><Relationship Id="rId7" Type="http://schemas.microsoft.com/office/2007/relationships/media" Target="../media/media9.mp3"/><Relationship Id="rId12" Type="http://schemas.openxmlformats.org/officeDocument/2006/relationships/slide" Target="slide27.xml"/><Relationship Id="rId2" Type="http://schemas.openxmlformats.org/officeDocument/2006/relationships/video" Target="../media/media6.mp4"/><Relationship Id="rId16" Type="http://schemas.openxmlformats.org/officeDocument/2006/relationships/image" Target="../media/image3.png"/><Relationship Id="rId1" Type="http://schemas.microsoft.com/office/2007/relationships/media" Target="../media/media6.mp4"/><Relationship Id="rId6" Type="http://schemas.openxmlformats.org/officeDocument/2006/relationships/audio" Target="../media/media8.mp3"/><Relationship Id="rId11" Type="http://schemas.microsoft.com/office/2007/relationships/hdphoto" Target="../media/hdphoto1.wdp"/><Relationship Id="rId5" Type="http://schemas.microsoft.com/office/2007/relationships/media" Target="../media/media8.mp3"/><Relationship Id="rId1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audio" Target="../media/media7.mp3"/><Relationship Id="rId9" Type="http://schemas.openxmlformats.org/officeDocument/2006/relationships/slideLayout" Target="../slideLayouts/slideLayout2.xml"/><Relationship Id="rId14" Type="http://schemas.openxmlformats.org/officeDocument/2006/relationships/slide" Target="slide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1.mp3"/><Relationship Id="rId1" Type="http://schemas.microsoft.com/office/2007/relationships/media" Target="../media/media51.mp3"/><Relationship Id="rId6" Type="http://schemas.openxmlformats.org/officeDocument/2006/relationships/slide" Target="slide4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slide" Target="slide4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3.mp3"/><Relationship Id="rId1" Type="http://schemas.microsoft.com/office/2007/relationships/media" Target="../media/media53.mp3"/><Relationship Id="rId6" Type="http://schemas.openxmlformats.org/officeDocument/2006/relationships/slide" Target="slide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4.mp3"/><Relationship Id="rId1" Type="http://schemas.microsoft.com/office/2007/relationships/media" Target="../media/media54.mp3"/><Relationship Id="rId6" Type="http://schemas.openxmlformats.org/officeDocument/2006/relationships/slide" Target="slide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slide" Target="slide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6.mp3"/><Relationship Id="rId1" Type="http://schemas.microsoft.com/office/2007/relationships/media" Target="../media/media56.mp3"/><Relationship Id="rId6" Type="http://schemas.openxmlformats.org/officeDocument/2006/relationships/slide" Target="slide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7.mp3"/><Relationship Id="rId1" Type="http://schemas.microsoft.com/office/2007/relationships/media" Target="../media/media57.mp3"/><Relationship Id="rId6" Type="http://schemas.openxmlformats.org/officeDocument/2006/relationships/slide" Target="slide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6" Type="http://schemas.openxmlformats.org/officeDocument/2006/relationships/slide" Target="slide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9.mp3"/><Relationship Id="rId1" Type="http://schemas.microsoft.com/office/2007/relationships/media" Target="../media/media59.mp3"/><Relationship Id="rId6" Type="http://schemas.openxmlformats.org/officeDocument/2006/relationships/slide" Target="slide8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0.mp3"/><Relationship Id="rId1" Type="http://schemas.microsoft.com/office/2007/relationships/media" Target="../media/media60.mp3"/><Relationship Id="rId6" Type="http://schemas.openxmlformats.org/officeDocument/2006/relationships/slide" Target="slide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.mp3"/><Relationship Id="rId13" Type="http://schemas.openxmlformats.org/officeDocument/2006/relationships/slide" Target="slide29.xml"/><Relationship Id="rId3" Type="http://schemas.microsoft.com/office/2007/relationships/media" Target="../media/media11.mp3"/><Relationship Id="rId7" Type="http://schemas.microsoft.com/office/2007/relationships/media" Target="../media/media13.mp3"/><Relationship Id="rId12" Type="http://schemas.openxmlformats.org/officeDocument/2006/relationships/slide" Target="slide30.xml"/><Relationship Id="rId2" Type="http://schemas.openxmlformats.org/officeDocument/2006/relationships/video" Target="../media/media10.mp4"/><Relationship Id="rId16" Type="http://schemas.openxmlformats.org/officeDocument/2006/relationships/image" Target="../media/image3.png"/><Relationship Id="rId1" Type="http://schemas.microsoft.com/office/2007/relationships/media" Target="../media/media10.mp4"/><Relationship Id="rId6" Type="http://schemas.openxmlformats.org/officeDocument/2006/relationships/audio" Target="../media/media12.mp3"/><Relationship Id="rId11" Type="http://schemas.microsoft.com/office/2007/relationships/hdphoto" Target="../media/hdphoto1.wdp"/><Relationship Id="rId5" Type="http://schemas.microsoft.com/office/2007/relationships/media" Target="../media/media12.mp3"/><Relationship Id="rId1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audio" Target="../media/media11.mp3"/><Relationship Id="rId9" Type="http://schemas.openxmlformats.org/officeDocument/2006/relationships/slideLayout" Target="../slideLayouts/slideLayout2.xml"/><Relationship Id="rId14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6" Type="http://schemas.openxmlformats.org/officeDocument/2006/relationships/slide" Target="slide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2.mp3"/><Relationship Id="rId1" Type="http://schemas.microsoft.com/office/2007/relationships/media" Target="../media/media62.mp3"/><Relationship Id="rId6" Type="http://schemas.openxmlformats.org/officeDocument/2006/relationships/slide" Target="slide8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3.mp3"/><Relationship Id="rId1" Type="http://schemas.microsoft.com/office/2007/relationships/media" Target="../media/media63.mp3"/><Relationship Id="rId6" Type="http://schemas.openxmlformats.org/officeDocument/2006/relationships/slide" Target="slide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6" Type="http://schemas.openxmlformats.org/officeDocument/2006/relationships/slide" Target="slide8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5.mp3"/><Relationship Id="rId1" Type="http://schemas.microsoft.com/office/2007/relationships/media" Target="../media/media65.mp3"/><Relationship Id="rId6" Type="http://schemas.openxmlformats.org/officeDocument/2006/relationships/slide" Target="slide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6.mp3"/><Relationship Id="rId1" Type="http://schemas.microsoft.com/office/2007/relationships/media" Target="../media/media66.mp3"/><Relationship Id="rId6" Type="http://schemas.openxmlformats.org/officeDocument/2006/relationships/slide" Target="slide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slide" Target="slide10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8.mp3"/><Relationship Id="rId1" Type="http://schemas.microsoft.com/office/2007/relationships/media" Target="../media/media68.mp3"/><Relationship Id="rId6" Type="http://schemas.openxmlformats.org/officeDocument/2006/relationships/slide" Target="slide1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9.mp3"/><Relationship Id="rId1" Type="http://schemas.microsoft.com/office/2007/relationships/media" Target="../media/media69.mp3"/><Relationship Id="rId6" Type="http://schemas.openxmlformats.org/officeDocument/2006/relationships/slide" Target="slide10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6" Type="http://schemas.openxmlformats.org/officeDocument/2006/relationships/slide" Target="slide10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p3"/><Relationship Id="rId13" Type="http://schemas.openxmlformats.org/officeDocument/2006/relationships/slide" Target="slide32.xml"/><Relationship Id="rId3" Type="http://schemas.microsoft.com/office/2007/relationships/media" Target="../media/media15.mp3"/><Relationship Id="rId7" Type="http://schemas.microsoft.com/office/2007/relationships/media" Target="../media/media17.mp3"/><Relationship Id="rId12" Type="http://schemas.openxmlformats.org/officeDocument/2006/relationships/slide" Target="slide33.xml"/><Relationship Id="rId2" Type="http://schemas.openxmlformats.org/officeDocument/2006/relationships/video" Target="../media/media14.mp4"/><Relationship Id="rId16" Type="http://schemas.openxmlformats.org/officeDocument/2006/relationships/image" Target="../media/image3.png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microsoft.com/office/2007/relationships/hdphoto" Target="../media/hdphoto1.wdp"/><Relationship Id="rId5" Type="http://schemas.microsoft.com/office/2007/relationships/media" Target="../media/media16.mp3"/><Relationship Id="rId1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audio" Target="../media/media15.mp3"/><Relationship Id="rId9" Type="http://schemas.openxmlformats.org/officeDocument/2006/relationships/slideLayout" Target="../slideLayouts/slideLayout2.xml"/><Relationship Id="rId14" Type="http://schemas.openxmlformats.org/officeDocument/2006/relationships/slide" Target="slide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1.mp3"/><Relationship Id="rId1" Type="http://schemas.microsoft.com/office/2007/relationships/media" Target="../media/media71.mp3"/><Relationship Id="rId6" Type="http://schemas.openxmlformats.org/officeDocument/2006/relationships/slide" Target="slide1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2.mp3"/><Relationship Id="rId1" Type="http://schemas.microsoft.com/office/2007/relationships/media" Target="../media/media72.mp3"/><Relationship Id="rId6" Type="http://schemas.openxmlformats.org/officeDocument/2006/relationships/slide" Target="slide1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6" Type="http://schemas.openxmlformats.org/officeDocument/2006/relationships/slide" Target="slide1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mp3"/><Relationship Id="rId13" Type="http://schemas.openxmlformats.org/officeDocument/2006/relationships/slide" Target="slide35.xml"/><Relationship Id="rId3" Type="http://schemas.microsoft.com/office/2007/relationships/media" Target="../media/media19.mp3"/><Relationship Id="rId7" Type="http://schemas.microsoft.com/office/2007/relationships/media" Target="../media/media21.mp3"/><Relationship Id="rId12" Type="http://schemas.openxmlformats.org/officeDocument/2006/relationships/slide" Target="slide36.xml"/><Relationship Id="rId2" Type="http://schemas.openxmlformats.org/officeDocument/2006/relationships/video" Target="../media/media18.mp4"/><Relationship Id="rId16" Type="http://schemas.openxmlformats.org/officeDocument/2006/relationships/image" Target="../media/image3.png"/><Relationship Id="rId1" Type="http://schemas.microsoft.com/office/2007/relationships/media" Target="../media/media18.mp4"/><Relationship Id="rId6" Type="http://schemas.openxmlformats.org/officeDocument/2006/relationships/audio" Target="../media/media20.mp3"/><Relationship Id="rId11" Type="http://schemas.microsoft.com/office/2007/relationships/hdphoto" Target="../media/hdphoto1.wdp"/><Relationship Id="rId5" Type="http://schemas.microsoft.com/office/2007/relationships/media" Target="../media/media20.mp3"/><Relationship Id="rId1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audio" Target="../media/media19.mp3"/><Relationship Id="rId9" Type="http://schemas.openxmlformats.org/officeDocument/2006/relationships/slideLayout" Target="../slideLayouts/slideLayout2.xml"/><Relationship Id="rId14" Type="http://schemas.openxmlformats.org/officeDocument/2006/relationships/slide" Target="slide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mp3"/><Relationship Id="rId13" Type="http://schemas.openxmlformats.org/officeDocument/2006/relationships/slide" Target="slide38.xml"/><Relationship Id="rId3" Type="http://schemas.microsoft.com/office/2007/relationships/media" Target="../media/media23.mp3"/><Relationship Id="rId7" Type="http://schemas.microsoft.com/office/2007/relationships/media" Target="../media/media25.mp3"/><Relationship Id="rId12" Type="http://schemas.openxmlformats.org/officeDocument/2006/relationships/slide" Target="slide39.xml"/><Relationship Id="rId2" Type="http://schemas.openxmlformats.org/officeDocument/2006/relationships/video" Target="../media/media22.mp4"/><Relationship Id="rId16" Type="http://schemas.openxmlformats.org/officeDocument/2006/relationships/image" Target="../media/image3.png"/><Relationship Id="rId1" Type="http://schemas.microsoft.com/office/2007/relationships/media" Target="../media/media22.mp4"/><Relationship Id="rId6" Type="http://schemas.openxmlformats.org/officeDocument/2006/relationships/audio" Target="../media/media24.mp3"/><Relationship Id="rId11" Type="http://schemas.microsoft.com/office/2007/relationships/hdphoto" Target="../media/hdphoto1.wdp"/><Relationship Id="rId5" Type="http://schemas.microsoft.com/office/2007/relationships/media" Target="../media/media24.mp3"/><Relationship Id="rId1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audio" Target="../media/media23.mp3"/><Relationship Id="rId9" Type="http://schemas.openxmlformats.org/officeDocument/2006/relationships/slideLayout" Target="../slideLayouts/slideLayout2.xml"/><Relationship Id="rId14" Type="http://schemas.openxmlformats.org/officeDocument/2006/relationships/slide" Target="slide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9.mp3"/><Relationship Id="rId13" Type="http://schemas.openxmlformats.org/officeDocument/2006/relationships/slide" Target="slide41.xml"/><Relationship Id="rId3" Type="http://schemas.microsoft.com/office/2007/relationships/media" Target="../media/media27.mp3"/><Relationship Id="rId7" Type="http://schemas.microsoft.com/office/2007/relationships/media" Target="../media/media29.mp3"/><Relationship Id="rId12" Type="http://schemas.openxmlformats.org/officeDocument/2006/relationships/slide" Target="slide42.xml"/><Relationship Id="rId2" Type="http://schemas.openxmlformats.org/officeDocument/2006/relationships/video" Target="../media/media26.mp4"/><Relationship Id="rId16" Type="http://schemas.openxmlformats.org/officeDocument/2006/relationships/image" Target="../media/image3.png"/><Relationship Id="rId1" Type="http://schemas.microsoft.com/office/2007/relationships/media" Target="../media/media26.mp4"/><Relationship Id="rId6" Type="http://schemas.openxmlformats.org/officeDocument/2006/relationships/audio" Target="../media/media28.mp3"/><Relationship Id="rId11" Type="http://schemas.microsoft.com/office/2007/relationships/hdphoto" Target="../media/hdphoto1.wdp"/><Relationship Id="rId5" Type="http://schemas.microsoft.com/office/2007/relationships/media" Target="../media/media28.mp3"/><Relationship Id="rId1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audio" Target="../media/media27.mp3"/><Relationship Id="rId9" Type="http://schemas.openxmlformats.org/officeDocument/2006/relationships/slideLayout" Target="../slideLayouts/slideLayout2.xml"/><Relationship Id="rId14" Type="http://schemas.openxmlformats.org/officeDocument/2006/relationships/slide" Target="slide4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33.mp3"/><Relationship Id="rId13" Type="http://schemas.openxmlformats.org/officeDocument/2006/relationships/slide" Target="slide44.xml"/><Relationship Id="rId3" Type="http://schemas.microsoft.com/office/2007/relationships/media" Target="../media/media31.mp3"/><Relationship Id="rId7" Type="http://schemas.microsoft.com/office/2007/relationships/media" Target="../media/media33.mp3"/><Relationship Id="rId12" Type="http://schemas.openxmlformats.org/officeDocument/2006/relationships/slide" Target="slide45.xml"/><Relationship Id="rId2" Type="http://schemas.openxmlformats.org/officeDocument/2006/relationships/video" Target="../media/media30.mp4"/><Relationship Id="rId16" Type="http://schemas.openxmlformats.org/officeDocument/2006/relationships/image" Target="../media/image3.png"/><Relationship Id="rId1" Type="http://schemas.microsoft.com/office/2007/relationships/media" Target="../media/media30.mp4"/><Relationship Id="rId6" Type="http://schemas.openxmlformats.org/officeDocument/2006/relationships/audio" Target="../media/media32.mp3"/><Relationship Id="rId11" Type="http://schemas.microsoft.com/office/2007/relationships/hdphoto" Target="../media/hdphoto1.wdp"/><Relationship Id="rId5" Type="http://schemas.microsoft.com/office/2007/relationships/media" Target="../media/media32.mp3"/><Relationship Id="rId1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audio" Target="../media/media31.mp3"/><Relationship Id="rId9" Type="http://schemas.openxmlformats.org/officeDocument/2006/relationships/slideLayout" Target="../slideLayouts/slideLayout2.xml"/><Relationship Id="rId14" Type="http://schemas.openxmlformats.org/officeDocument/2006/relationships/slide" Target="slide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Trainer 1">
            <a:hlinkClick r:id="" action="ppaction://media"/>
            <a:extLst>
              <a:ext uri="{FF2B5EF4-FFF2-40B4-BE49-F238E27FC236}">
                <a16:creationId xmlns:a16="http://schemas.microsoft.com/office/drawing/2014/main" id="{2063E673-6AC9-EF7B-DF02-F32579FFC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31" y="867733"/>
            <a:ext cx="10520363" cy="59177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1A40EB-572A-5BBF-3069-74FC666702AB}"/>
              </a:ext>
            </a:extLst>
          </p:cNvPr>
          <p:cNvSpPr/>
          <p:nvPr/>
        </p:nvSpPr>
        <p:spPr>
          <a:xfrm>
            <a:off x="5864564" y="163546"/>
            <a:ext cx="6326521" cy="4051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5E48-92B5-6580-C096-39E15582B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1784" y="3301351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Customer Service Training</a:t>
            </a:r>
          </a:p>
        </p:txBody>
      </p:sp>
      <p:pic>
        <p:nvPicPr>
          <p:cNvPr id="4" name="Picture 3" descr="A red and yellow logo&#10;&#10;Description automatically generated">
            <a:extLst>
              <a:ext uri="{FF2B5EF4-FFF2-40B4-BE49-F238E27FC236}">
                <a16:creationId xmlns:a16="http://schemas.microsoft.com/office/drawing/2014/main" id="{0FECC3BC-BAB0-064D-82B1-692A065EAA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89" y="755045"/>
            <a:ext cx="4967543" cy="23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0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EEB4-9668-DF59-FCA5-641D69D65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5794-57D3-774E-157B-CC6E21C4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4338" y="1750953"/>
            <a:ext cx="3924300" cy="496856"/>
          </a:xfrm>
        </p:spPr>
        <p:txBody>
          <a:bodyPr>
            <a:normAutofit/>
          </a:bodyPr>
          <a:lstStyle/>
          <a:p>
            <a:r>
              <a:rPr lang="en-US" sz="2400" dirty="0"/>
              <a:t>Click on the correct response</a:t>
            </a:r>
          </a:p>
        </p:txBody>
      </p:sp>
      <p:pic>
        <p:nvPicPr>
          <p:cNvPr id="4" name="Picture 3" descr="A red and yellow logo&#10;&#10;Description automatically generated">
            <a:extLst>
              <a:ext uri="{FF2B5EF4-FFF2-40B4-BE49-F238E27FC236}">
                <a16:creationId xmlns:a16="http://schemas.microsoft.com/office/drawing/2014/main" id="{AD502D66-C2EF-FC6A-E4E6-27441015B0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87" y="282623"/>
            <a:ext cx="2145247" cy="1035082"/>
          </a:xfrm>
          <a:prstGeom prst="rect">
            <a:avLst/>
          </a:prstGeom>
        </p:spPr>
      </p:pic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852AD9BA-84E1-93C5-1D20-9275470EB360}"/>
              </a:ext>
            </a:extLst>
          </p:cNvPr>
          <p:cNvSpPr txBox="1"/>
          <p:nvPr/>
        </p:nvSpPr>
        <p:spPr>
          <a:xfrm>
            <a:off x="8034338" y="4064149"/>
            <a:ext cx="3924300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“OK, but we are pretty busy so please make it quick!”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hlinkClick r:id="rId13" action="ppaction://hlinksldjump"/>
            <a:extLst>
              <a:ext uri="{FF2B5EF4-FFF2-40B4-BE49-F238E27FC236}">
                <a16:creationId xmlns:a16="http://schemas.microsoft.com/office/drawing/2014/main" id="{1B7B5B17-B5AD-E88C-DCE4-30E92FDEF319}"/>
              </a:ext>
            </a:extLst>
          </p:cNvPr>
          <p:cNvSpPr txBox="1"/>
          <p:nvPr/>
        </p:nvSpPr>
        <p:spPr>
          <a:xfrm>
            <a:off x="8034338" y="2373996"/>
            <a:ext cx="3924300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"Of course! Take your time, and let me know when you’re ready, or if you need any help with the menu”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hlinkClick r:id="rId14" action="ppaction://hlinksldjump"/>
            <a:extLst>
              <a:ext uri="{FF2B5EF4-FFF2-40B4-BE49-F238E27FC236}">
                <a16:creationId xmlns:a16="http://schemas.microsoft.com/office/drawing/2014/main" id="{FB17287B-A567-3110-DEB6-D1E71732ED08}"/>
              </a:ext>
            </a:extLst>
          </p:cNvPr>
          <p:cNvSpPr txBox="1"/>
          <p:nvPr/>
        </p:nvSpPr>
        <p:spPr>
          <a:xfrm>
            <a:off x="8034337" y="5340728"/>
            <a:ext cx="3924301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>
              <a:tabLst>
                <a:tab pos="139700" algn="l"/>
                <a:tab pos="457200" algn="l"/>
              </a:tabLst>
            </a:pPr>
            <a:r>
              <a:rPr lang="en-GB" dirty="0">
                <a:latin typeface="Century Gothic" panose="020B0502020202020204" pitchFamily="34" charset="0"/>
              </a:rPr>
              <a:t>“OK, no problem, I’ll just see these other tables and come back to you in 10 minutes.”</a:t>
            </a:r>
            <a:endParaRPr lang="en-GB" sz="1800" dirty="0">
              <a:effectLst/>
              <a:latin typeface="Century Gothic" panose="020B0502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0496F-15D5-C704-6191-5506BF4A2646}"/>
              </a:ext>
            </a:extLst>
          </p:cNvPr>
          <p:cNvSpPr/>
          <p:nvPr/>
        </p:nvSpPr>
        <p:spPr>
          <a:xfrm>
            <a:off x="7226171" y="2519323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ED830-A9FA-2E6F-AA5F-2812E0A80EEB}"/>
              </a:ext>
            </a:extLst>
          </p:cNvPr>
          <p:cNvSpPr/>
          <p:nvPr/>
        </p:nvSpPr>
        <p:spPr>
          <a:xfrm>
            <a:off x="7223845" y="395712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FCBE0-2E0A-88F7-8A54-7778A6BA9A2C}"/>
              </a:ext>
            </a:extLst>
          </p:cNvPr>
          <p:cNvSpPr/>
          <p:nvPr/>
        </p:nvSpPr>
        <p:spPr>
          <a:xfrm>
            <a:off x="7234369" y="5338724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Customer 5 (1)">
            <a:hlinkClick r:id="" action="ppaction://media"/>
            <a:extLst>
              <a:ext uri="{FF2B5EF4-FFF2-40B4-BE49-F238E27FC236}">
                <a16:creationId xmlns:a16="http://schemas.microsoft.com/office/drawing/2014/main" id="{F2E20FE7-8E45-214F-F37D-AC277D6DEA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r="15158"/>
          <a:stretch/>
        </p:blipFill>
        <p:spPr>
          <a:xfrm>
            <a:off x="233362" y="1820559"/>
            <a:ext cx="6768052" cy="4487179"/>
          </a:xfrm>
          <a:prstGeom prst="rect">
            <a:avLst/>
          </a:prstGeom>
        </p:spPr>
      </p:pic>
      <p:pic>
        <p:nvPicPr>
          <p:cNvPr id="5" name="ElevenLabs_2025-01-02T09_27_46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2FF56AEA-8538-B199-9DF6-9DA1B5C1CE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68339" y="5410973"/>
            <a:ext cx="651135" cy="651135"/>
          </a:xfrm>
          <a:prstGeom prst="rect">
            <a:avLst/>
          </a:prstGeom>
        </p:spPr>
      </p:pic>
      <p:pic>
        <p:nvPicPr>
          <p:cNvPr id="9" name="ElevenLabs_2025-01-02T09_27_20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6D65089F-2E13-DABD-5B06-113EA99866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62282" y="2669627"/>
            <a:ext cx="609066" cy="609066"/>
          </a:xfrm>
          <a:prstGeom prst="rect">
            <a:avLst/>
          </a:prstGeom>
        </p:spPr>
      </p:pic>
      <p:pic>
        <p:nvPicPr>
          <p:cNvPr id="14" name="ElevenLabs_2025-01-02T09_28_50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A6BC2CFB-B872-D82F-1F85-8846A05CD70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37036" y="4064148"/>
            <a:ext cx="638509" cy="6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7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39167-7C5C-5F4D-35A1-9371868F4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0878-FDD2-CC2E-69FE-8C16996A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4338" y="1750953"/>
            <a:ext cx="3924300" cy="496856"/>
          </a:xfrm>
        </p:spPr>
        <p:txBody>
          <a:bodyPr>
            <a:normAutofit/>
          </a:bodyPr>
          <a:lstStyle/>
          <a:p>
            <a:r>
              <a:rPr lang="en-US" sz="2400" dirty="0"/>
              <a:t>Click on the correct response</a:t>
            </a:r>
          </a:p>
        </p:txBody>
      </p:sp>
      <p:pic>
        <p:nvPicPr>
          <p:cNvPr id="4" name="Picture 3" descr="A red and yellow logo&#10;&#10;Description automatically generated">
            <a:extLst>
              <a:ext uri="{FF2B5EF4-FFF2-40B4-BE49-F238E27FC236}">
                <a16:creationId xmlns:a16="http://schemas.microsoft.com/office/drawing/2014/main" id="{743C1B1F-63BE-1D0F-855A-D72FF901B3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65" y="362834"/>
            <a:ext cx="2145247" cy="1035082"/>
          </a:xfrm>
          <a:prstGeom prst="rect">
            <a:avLst/>
          </a:prstGeom>
        </p:spPr>
      </p:pic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2FB14643-58E2-D5D9-0923-821D088E08D6}"/>
              </a:ext>
            </a:extLst>
          </p:cNvPr>
          <p:cNvSpPr txBox="1"/>
          <p:nvPr/>
        </p:nvSpPr>
        <p:spPr>
          <a:xfrm>
            <a:off x="8034337" y="3930539"/>
            <a:ext cx="3924300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"It’s really busy today, and we’re short-staffed. I’ll see what I can do, just give me a minute.”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hlinkClick r:id="rId13" action="ppaction://hlinksldjump"/>
            <a:extLst>
              <a:ext uri="{FF2B5EF4-FFF2-40B4-BE49-F238E27FC236}">
                <a16:creationId xmlns:a16="http://schemas.microsoft.com/office/drawing/2014/main" id="{E6BAF510-9B63-EC97-A93B-A2ECC375C275}"/>
              </a:ext>
            </a:extLst>
          </p:cNvPr>
          <p:cNvSpPr txBox="1"/>
          <p:nvPr/>
        </p:nvSpPr>
        <p:spPr>
          <a:xfrm>
            <a:off x="8034337" y="2519323"/>
            <a:ext cx="3924300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“I know, but I’m working as hard as I can, just be patient and I’ll get over to you as soon as possible”</a:t>
            </a:r>
          </a:p>
        </p:txBody>
      </p:sp>
      <p:sp>
        <p:nvSpPr>
          <p:cNvPr id="8" name="TextBox 7">
            <a:hlinkClick r:id="rId14" action="ppaction://hlinksldjump"/>
            <a:extLst>
              <a:ext uri="{FF2B5EF4-FFF2-40B4-BE49-F238E27FC236}">
                <a16:creationId xmlns:a16="http://schemas.microsoft.com/office/drawing/2014/main" id="{BF4DD062-726B-ADBC-1809-F7B11CF6B05E}"/>
              </a:ext>
            </a:extLst>
          </p:cNvPr>
          <p:cNvSpPr txBox="1"/>
          <p:nvPr/>
        </p:nvSpPr>
        <p:spPr>
          <a:xfrm>
            <a:off x="8034337" y="5193397"/>
            <a:ext cx="3924301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>
              <a:tabLst>
                <a:tab pos="139700" algn="l"/>
                <a:tab pos="457200" algn="l"/>
              </a:tabLst>
            </a:pPr>
            <a:r>
              <a:rPr lang="en-GB" dirty="0">
                <a:latin typeface="Century Gothic" panose="020B0502020202020204" pitchFamily="34" charset="0"/>
              </a:rPr>
              <a:t>"I’m so sorry for the wait! Let me take your order right now, and I’ll make sure it’s processed quickly. Thank you for your patience."</a:t>
            </a:r>
            <a:endParaRPr lang="en-GB" sz="1800" dirty="0">
              <a:effectLst/>
              <a:latin typeface="Century Gothic" panose="020B0502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617E6D-69FB-9619-3670-4CD275B83D8F}"/>
              </a:ext>
            </a:extLst>
          </p:cNvPr>
          <p:cNvSpPr/>
          <p:nvPr/>
        </p:nvSpPr>
        <p:spPr>
          <a:xfrm>
            <a:off x="7226171" y="2519323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09255C-448A-E04E-278D-F425C5F52E60}"/>
              </a:ext>
            </a:extLst>
          </p:cNvPr>
          <p:cNvSpPr/>
          <p:nvPr/>
        </p:nvSpPr>
        <p:spPr>
          <a:xfrm>
            <a:off x="7223845" y="395712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01F53-6C52-A9EE-B073-923411C4D3FF}"/>
              </a:ext>
            </a:extLst>
          </p:cNvPr>
          <p:cNvSpPr/>
          <p:nvPr/>
        </p:nvSpPr>
        <p:spPr>
          <a:xfrm>
            <a:off x="7234369" y="5338724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ustomer 6">
            <a:hlinkClick r:id="" action="ppaction://media"/>
            <a:extLst>
              <a:ext uri="{FF2B5EF4-FFF2-40B4-BE49-F238E27FC236}">
                <a16:creationId xmlns:a16="http://schemas.microsoft.com/office/drawing/2014/main" id="{6AACE1CE-02A0-497E-730B-4A4CAE7C3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r="11473"/>
          <a:stretch/>
        </p:blipFill>
        <p:spPr>
          <a:xfrm>
            <a:off x="73582" y="1805023"/>
            <a:ext cx="6993014" cy="4443377"/>
          </a:xfrm>
          <a:prstGeom prst="rect">
            <a:avLst/>
          </a:prstGeom>
        </p:spPr>
      </p:pic>
      <p:pic>
        <p:nvPicPr>
          <p:cNvPr id="9" name="ElevenLabs_2025-01-02T09_30_36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64B4740E-604F-6A0D-D312-A0E11778D7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63602" y="5475100"/>
            <a:ext cx="636921" cy="636921"/>
          </a:xfrm>
          <a:prstGeom prst="rect">
            <a:avLst/>
          </a:prstGeom>
        </p:spPr>
      </p:pic>
      <p:pic>
        <p:nvPicPr>
          <p:cNvPr id="10" name="ElevenLabs_2025-01-02T09_30_14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67A10351-1B85-0054-BFAE-7732098A885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56374" y="4116829"/>
            <a:ext cx="620879" cy="620879"/>
          </a:xfrm>
          <a:prstGeom prst="rect">
            <a:avLst/>
          </a:prstGeom>
        </p:spPr>
      </p:pic>
      <p:pic>
        <p:nvPicPr>
          <p:cNvPr id="14" name="ElevenLabs_2025-01-02T09_29_53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8F335182-D253-636E-ED04-EE2CA2AF6D4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63602" y="2670948"/>
            <a:ext cx="606425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5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ner 2">
            <a:hlinkClick r:id="" action="ppaction://media"/>
            <a:extLst>
              <a:ext uri="{FF2B5EF4-FFF2-40B4-BE49-F238E27FC236}">
                <a16:creationId xmlns:a16="http://schemas.microsoft.com/office/drawing/2014/main" id="{DDE3C66D-A514-C030-55E8-3755629515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4114"/>
          <a:stretch/>
        </p:blipFill>
        <p:spPr>
          <a:xfrm>
            <a:off x="162304" y="187568"/>
            <a:ext cx="10185026" cy="6670432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9184A8-B408-B681-335B-3E8B853C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832" y="137360"/>
            <a:ext cx="2949864" cy="1325563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red and yellow logo&#10;&#10;Description automatically generated">
            <a:extLst>
              <a:ext uri="{FF2B5EF4-FFF2-40B4-BE49-F238E27FC236}">
                <a16:creationId xmlns:a16="http://schemas.microsoft.com/office/drawing/2014/main" id="{2DA83D49-3DF1-419D-F49E-67A69F9EBD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60" y="873501"/>
            <a:ext cx="4889344" cy="23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A7132-C57D-B1D5-92F1-782426EE8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stomer 1">
            <a:hlinkClick r:id="" action="ppaction://media"/>
            <a:extLst>
              <a:ext uri="{FF2B5EF4-FFF2-40B4-BE49-F238E27FC236}">
                <a16:creationId xmlns:a16="http://schemas.microsoft.com/office/drawing/2014/main" id="{E389AC2D-6D0A-E337-5BBB-DCBC8A128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11882"/>
          <a:stretch/>
        </p:blipFill>
        <p:spPr>
          <a:xfrm>
            <a:off x="2028025" y="301476"/>
            <a:ext cx="7775584" cy="4963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D5A050-D589-1DC7-905A-FCF5DA109218}"/>
              </a:ext>
            </a:extLst>
          </p:cNvPr>
          <p:cNvSpPr txBox="1"/>
          <p:nvPr/>
        </p:nvSpPr>
        <p:spPr>
          <a:xfrm>
            <a:off x="2388390" y="5499414"/>
            <a:ext cx="7415219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"I’m so sorry about that! I’ll have the kitchen prepare a new one for you right away. </a:t>
            </a:r>
          </a:p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Would you like anything else in the meantime?"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0C57A-BBD4-BCAD-47D3-93724276D6ED}"/>
              </a:ext>
            </a:extLst>
          </p:cNvPr>
          <p:cNvSpPr/>
          <p:nvPr/>
        </p:nvSpPr>
        <p:spPr>
          <a:xfrm>
            <a:off x="1045038" y="5499414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ElevenLabs_2025-01-02T09_08_45_Alice_pre_s44_sb61_se0_b_m2">
            <a:hlinkClick r:id="" action="ppaction://media"/>
            <a:extLst>
              <a:ext uri="{FF2B5EF4-FFF2-40B4-BE49-F238E27FC236}">
                <a16:creationId xmlns:a16="http://schemas.microsoft.com/office/drawing/2014/main" id="{A2837481-9DA7-1816-9CC7-03B8F50CF9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2519" y="5635546"/>
            <a:ext cx="637412" cy="6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7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979B-2140-868D-1002-51FBC28A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BC8CC-8FDC-16FD-D2AE-0FC5D155BC61}"/>
              </a:ext>
            </a:extLst>
          </p:cNvPr>
          <p:cNvSpPr txBox="1"/>
          <p:nvPr/>
        </p:nvSpPr>
        <p:spPr>
          <a:xfrm>
            <a:off x="2658806" y="5740351"/>
            <a:ext cx="6808414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"I apologise for the delay. Let me check with the kitchen and update you right away. Thank you for your patience."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0217C-90E4-938E-66C5-D8DE1F29EE89}"/>
              </a:ext>
            </a:extLst>
          </p:cNvPr>
          <p:cNvSpPr/>
          <p:nvPr/>
        </p:nvSpPr>
        <p:spPr>
          <a:xfrm>
            <a:off x="1568537" y="5592218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ustomer 2">
            <a:hlinkClick r:id="" action="ppaction://media"/>
            <a:extLst>
              <a:ext uri="{FF2B5EF4-FFF2-40B4-BE49-F238E27FC236}">
                <a16:creationId xmlns:a16="http://schemas.microsoft.com/office/drawing/2014/main" id="{A8114151-E213-C725-CAC4-85856504D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9960" y="356105"/>
            <a:ext cx="8965534" cy="5043112"/>
          </a:xfrm>
          <a:prstGeom prst="rect">
            <a:avLst/>
          </a:prstGeom>
        </p:spPr>
      </p:pic>
      <p:pic>
        <p:nvPicPr>
          <p:cNvPr id="7" name="ElevenLabs_2025-01-02T09_12_16_Alice_pre_s46_sb61_se0_b_m2">
            <a:hlinkClick r:id="" action="ppaction://media"/>
            <a:extLst>
              <a:ext uri="{FF2B5EF4-FFF2-40B4-BE49-F238E27FC236}">
                <a16:creationId xmlns:a16="http://schemas.microsoft.com/office/drawing/2014/main" id="{16957E61-5C38-F842-AB8B-BEFD6BA307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97770" y="5735233"/>
            <a:ext cx="606425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6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E9F0A5-F11A-F99C-C854-BEF2E27AAB61}"/>
              </a:ext>
            </a:extLst>
          </p:cNvPr>
          <p:cNvSpPr txBox="1"/>
          <p:nvPr/>
        </p:nvSpPr>
        <p:spPr>
          <a:xfrm>
            <a:off x="3166311" y="5830869"/>
            <a:ext cx="6362699" cy="707886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"Of course! Would you like to add anything else to your order, like a drink or a side salad?"</a:t>
            </a:r>
            <a:r>
              <a:rPr lang="en-GB" sz="2000" dirty="0">
                <a:effectLst/>
              </a:rPr>
              <a:t> 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440020-F378-DE27-6327-48F44648553B}"/>
              </a:ext>
            </a:extLst>
          </p:cNvPr>
          <p:cNvSpPr/>
          <p:nvPr/>
        </p:nvSpPr>
        <p:spPr>
          <a:xfrm>
            <a:off x="2187244" y="5729975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ustomer 3 (1)">
            <a:hlinkClick r:id="" action="ppaction://media"/>
            <a:extLst>
              <a:ext uri="{FF2B5EF4-FFF2-40B4-BE49-F238E27FC236}">
                <a16:creationId xmlns:a16="http://schemas.microsoft.com/office/drawing/2014/main" id="{D28C412E-2456-82AA-B560-38682BBF7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13507"/>
          <a:stretch/>
        </p:blipFill>
        <p:spPr>
          <a:xfrm>
            <a:off x="2158413" y="384061"/>
            <a:ext cx="7803733" cy="5075082"/>
          </a:xfrm>
          <a:prstGeom prst="rect">
            <a:avLst/>
          </a:prstGeom>
        </p:spPr>
      </p:pic>
      <p:pic>
        <p:nvPicPr>
          <p:cNvPr id="7" name="ElevenLabs_2025-01-02T09_13_53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B5F3EC2E-E3DA-6482-4DDC-4CE46CDC9C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12863" y="5875952"/>
            <a:ext cx="617721" cy="6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2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46BC7-73C8-25EF-65A9-9A20D60C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3FA396-C628-30AF-A5FE-D2B0AAB4C377}"/>
              </a:ext>
            </a:extLst>
          </p:cNvPr>
          <p:cNvSpPr txBox="1"/>
          <p:nvPr/>
        </p:nvSpPr>
        <p:spPr>
          <a:xfrm>
            <a:off x="3221704" y="5491987"/>
            <a:ext cx="6259180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>
              <a:tabLst>
                <a:tab pos="139700" algn="l"/>
                <a:tab pos="457200" algn="l"/>
              </a:tabLst>
            </a:pPr>
            <a:r>
              <a:rPr lang="en-GB" sz="24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"Certainly! I’ll bring the bill right over. Is there anything else I can get you before you leave?"</a:t>
            </a:r>
            <a:endParaRPr lang="en-GB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5242D-DA33-AC68-91D1-E85434FE6BA9}"/>
              </a:ext>
            </a:extLst>
          </p:cNvPr>
          <p:cNvSpPr/>
          <p:nvPr/>
        </p:nvSpPr>
        <p:spPr>
          <a:xfrm>
            <a:off x="2355887" y="5657590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ustomer 4">
            <a:hlinkClick r:id="" action="ppaction://media"/>
            <a:extLst>
              <a:ext uri="{FF2B5EF4-FFF2-40B4-BE49-F238E27FC236}">
                <a16:creationId xmlns:a16="http://schemas.microsoft.com/office/drawing/2014/main" id="{71B2CB88-E00C-ECFA-D757-CD1AFD2CC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12577"/>
          <a:stretch/>
        </p:blipFill>
        <p:spPr>
          <a:xfrm>
            <a:off x="2061454" y="130312"/>
            <a:ext cx="8069092" cy="5191828"/>
          </a:xfrm>
          <a:prstGeom prst="rect">
            <a:avLst/>
          </a:prstGeom>
        </p:spPr>
      </p:pic>
      <p:pic>
        <p:nvPicPr>
          <p:cNvPr id="7" name="ElevenLabs_2025-01-02T09_16_28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2851D6BF-B5A3-EEDD-AFAC-CA1DC5040C5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98583" y="5769387"/>
            <a:ext cx="645531" cy="6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9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3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9DD4B-89A3-BE84-3C87-0B9F2FFE2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E2B2D-8CEA-DE72-DF93-FE99A3ACAB3A}"/>
              </a:ext>
            </a:extLst>
          </p:cNvPr>
          <p:cNvSpPr txBox="1"/>
          <p:nvPr/>
        </p:nvSpPr>
        <p:spPr>
          <a:xfrm>
            <a:off x="3815264" y="5354381"/>
            <a:ext cx="5938336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>
              <a:tabLst>
                <a:tab pos="139700" algn="l"/>
                <a:tab pos="457200" algn="l"/>
              </a:tabLst>
            </a:pPr>
            <a:r>
              <a:rPr lang="en-GB" sz="24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"I’m so sorry for the mix-up! I’ll get </a:t>
            </a:r>
            <a:r>
              <a:rPr lang="en-GB" sz="2400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you a cheese salad </a:t>
            </a:r>
            <a:r>
              <a:rPr lang="en-GB" sz="24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right away. Thank you for letting me know."</a:t>
            </a:r>
            <a:endParaRPr lang="en-GB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4E4C08-2CCE-5E26-E9EB-86F357EB0A9E}"/>
              </a:ext>
            </a:extLst>
          </p:cNvPr>
          <p:cNvSpPr/>
          <p:nvPr/>
        </p:nvSpPr>
        <p:spPr>
          <a:xfrm>
            <a:off x="2870916" y="548271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ustomer 4 (1)">
            <a:hlinkClick r:id="" action="ppaction://media"/>
            <a:extLst>
              <a:ext uri="{FF2B5EF4-FFF2-40B4-BE49-F238E27FC236}">
                <a16:creationId xmlns:a16="http://schemas.microsoft.com/office/drawing/2014/main" id="{0D15698B-DEFE-EA86-39B9-3D0A64550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11694"/>
          <a:stretch/>
        </p:blipFill>
        <p:spPr>
          <a:xfrm>
            <a:off x="2290386" y="309989"/>
            <a:ext cx="7611228" cy="4848260"/>
          </a:xfrm>
          <a:prstGeom prst="rect">
            <a:avLst/>
          </a:prstGeom>
        </p:spPr>
      </p:pic>
      <p:pic>
        <p:nvPicPr>
          <p:cNvPr id="7" name="ElevenLabs_2025-01-02T09_44_50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D1D2FCDD-8643-6777-508B-4A22AF85A2E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22912" y="5631106"/>
            <a:ext cx="580813" cy="58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8F813-FF68-8338-A991-3F4C5075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A962A-5F4F-471B-87A2-A50EDC0E2506}"/>
              </a:ext>
            </a:extLst>
          </p:cNvPr>
          <p:cNvSpPr txBox="1"/>
          <p:nvPr/>
        </p:nvSpPr>
        <p:spPr>
          <a:xfrm>
            <a:off x="4277008" y="5528466"/>
            <a:ext cx="5419275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I’m so glad you enjoyed it! Is there anything else I can bring you, or are you all set for now?"</a:t>
            </a:r>
            <a:r>
              <a:rPr lang="en-GB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C92BFC-86C0-581C-D0EC-FCE79E76EE3B}"/>
              </a:ext>
            </a:extLst>
          </p:cNvPr>
          <p:cNvSpPr/>
          <p:nvPr/>
        </p:nvSpPr>
        <p:spPr>
          <a:xfrm>
            <a:off x="3037906" y="5673791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ustomer 4 (2)">
            <a:hlinkClick r:id="" action="ppaction://media"/>
            <a:extLst>
              <a:ext uri="{FF2B5EF4-FFF2-40B4-BE49-F238E27FC236}">
                <a16:creationId xmlns:a16="http://schemas.microsoft.com/office/drawing/2014/main" id="{2B965802-1051-D321-51C5-C781919E5C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12239"/>
          <a:stretch/>
        </p:blipFill>
        <p:spPr>
          <a:xfrm>
            <a:off x="1833186" y="175759"/>
            <a:ext cx="8236870" cy="5279359"/>
          </a:xfrm>
          <a:prstGeom prst="rect">
            <a:avLst/>
          </a:prstGeom>
        </p:spPr>
      </p:pic>
      <p:pic>
        <p:nvPicPr>
          <p:cNvPr id="7" name="ElevenLabs_2025-01-02T09_19_31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0F512667-87D2-B9B9-C002-753666F896D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65478" y="5820487"/>
            <a:ext cx="616284" cy="6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5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BCBA-B98A-7330-8A0B-0D8442EEB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3111-4489-C372-2350-DD943C2F7625}"/>
              </a:ext>
            </a:extLst>
          </p:cNvPr>
          <p:cNvSpPr txBox="1"/>
          <p:nvPr/>
        </p:nvSpPr>
        <p:spPr>
          <a:xfrm>
            <a:off x="3141495" y="5501149"/>
            <a:ext cx="6355430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>
              <a:tabLst>
                <a:tab pos="139700" algn="l"/>
                <a:tab pos="457200" algn="l"/>
              </a:tabLst>
            </a:pPr>
            <a:r>
              <a:rPr lang="en-GB" sz="2400" dirty="0">
                <a:latin typeface="Century Gothic" panose="020B0502020202020204" pitchFamily="34" charset="0"/>
              </a:rPr>
              <a:t>”Of course! The tuna crunch is my personal favourite and you’ve got to try the fries!”</a:t>
            </a:r>
            <a:endParaRPr lang="en-GB" sz="2400" dirty="0">
              <a:effectLst/>
              <a:latin typeface="Century Gothic" panose="020B0502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06FF9-367A-6198-5585-EF5BB0015093}"/>
              </a:ext>
            </a:extLst>
          </p:cNvPr>
          <p:cNvSpPr/>
          <p:nvPr/>
        </p:nvSpPr>
        <p:spPr>
          <a:xfrm>
            <a:off x="2036729" y="559539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ustomer 5">
            <a:hlinkClick r:id="" action="ppaction://media"/>
            <a:extLst>
              <a:ext uri="{FF2B5EF4-FFF2-40B4-BE49-F238E27FC236}">
                <a16:creationId xmlns:a16="http://schemas.microsoft.com/office/drawing/2014/main" id="{1464D185-0738-EEE8-B0B8-D770D1B66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10438"/>
          <a:stretch/>
        </p:blipFill>
        <p:spPr>
          <a:xfrm>
            <a:off x="1956518" y="352926"/>
            <a:ext cx="7855975" cy="4933987"/>
          </a:xfrm>
          <a:prstGeom prst="rect">
            <a:avLst/>
          </a:prstGeom>
        </p:spPr>
      </p:pic>
      <p:pic>
        <p:nvPicPr>
          <p:cNvPr id="7" name="ElevenLabs_2025-01-02T09_24_25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C14C0F5A-0777-CC4E-7358-F81882BA05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50714" y="5719330"/>
            <a:ext cx="661810" cy="66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3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C2CC2-6D34-B270-10A6-36E58DA0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919" y="1620583"/>
            <a:ext cx="3924300" cy="496856"/>
          </a:xfrm>
        </p:spPr>
        <p:txBody>
          <a:bodyPr>
            <a:normAutofit/>
          </a:bodyPr>
          <a:lstStyle/>
          <a:p>
            <a:r>
              <a:rPr lang="en-US" sz="2400" dirty="0"/>
              <a:t>Click on the correct response</a:t>
            </a:r>
          </a:p>
        </p:txBody>
      </p:sp>
      <p:pic>
        <p:nvPicPr>
          <p:cNvPr id="5" name="Customer 1">
            <a:hlinkClick r:id="" action="ppaction://media"/>
            <a:extLst>
              <a:ext uri="{FF2B5EF4-FFF2-40B4-BE49-F238E27FC236}">
                <a16:creationId xmlns:a16="http://schemas.microsoft.com/office/drawing/2014/main" id="{3B19357C-6543-DC31-80C0-1A1CE2E082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r="11882"/>
          <a:stretch/>
        </p:blipFill>
        <p:spPr>
          <a:xfrm>
            <a:off x="233362" y="1912720"/>
            <a:ext cx="6816724" cy="4351338"/>
          </a:xfrm>
        </p:spPr>
      </p:pic>
      <p:pic>
        <p:nvPicPr>
          <p:cNvPr id="4" name="Picture 3" descr="A red and yellow logo&#10;&#10;Description automatically generated">
            <a:extLst>
              <a:ext uri="{FF2B5EF4-FFF2-40B4-BE49-F238E27FC236}">
                <a16:creationId xmlns:a16="http://schemas.microsoft.com/office/drawing/2014/main" id="{98D89D4D-498B-2578-38C0-DDC5C5DD5C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00" y="443294"/>
            <a:ext cx="2145247" cy="1035082"/>
          </a:xfrm>
          <a:prstGeom prst="rect">
            <a:avLst/>
          </a:prstGeom>
        </p:spPr>
      </p:pic>
      <p:sp>
        <p:nvSpPr>
          <p:cNvPr id="6" name="TextBox 5">
            <a:hlinkClick r:id="rId13" action="ppaction://hlinksldjump"/>
            <a:extLst>
              <a:ext uri="{FF2B5EF4-FFF2-40B4-BE49-F238E27FC236}">
                <a16:creationId xmlns:a16="http://schemas.microsoft.com/office/drawing/2014/main" id="{00D70525-A202-B94E-6F3F-BA1FBF19DE9C}"/>
              </a:ext>
            </a:extLst>
          </p:cNvPr>
          <p:cNvSpPr txBox="1"/>
          <p:nvPr/>
        </p:nvSpPr>
        <p:spPr>
          <a:xfrm>
            <a:off x="8034338" y="3783697"/>
            <a:ext cx="3924300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"I’m so sorry about that! I’ll have the kitchen prepare a new one for you right away. Would you like anything else in the meantime?"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7" name="TextBox 6">
            <a:hlinkClick r:id="rId14" action="ppaction://hlinksldjump"/>
            <a:extLst>
              <a:ext uri="{FF2B5EF4-FFF2-40B4-BE49-F238E27FC236}">
                <a16:creationId xmlns:a16="http://schemas.microsoft.com/office/drawing/2014/main" id="{9B905F66-6082-0855-2F1E-B7158A95964D}"/>
              </a:ext>
            </a:extLst>
          </p:cNvPr>
          <p:cNvSpPr txBox="1"/>
          <p:nvPr/>
        </p:nvSpPr>
        <p:spPr>
          <a:xfrm>
            <a:off x="8034338" y="2519323"/>
            <a:ext cx="3924300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"Oh, that happens sometimes. I’ll tell the kitchen, but it might take a while."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8" name="TextBox 7">
            <a:hlinkClick r:id="rId15" action="ppaction://hlinksldjump"/>
            <a:extLst>
              <a:ext uri="{FF2B5EF4-FFF2-40B4-BE49-F238E27FC236}">
                <a16:creationId xmlns:a16="http://schemas.microsoft.com/office/drawing/2014/main" id="{9E13AF64-4270-C75C-9EC3-B11A4F8A546D}"/>
              </a:ext>
            </a:extLst>
          </p:cNvPr>
          <p:cNvSpPr txBox="1"/>
          <p:nvPr/>
        </p:nvSpPr>
        <p:spPr>
          <a:xfrm>
            <a:off x="8034337" y="5340728"/>
            <a:ext cx="3924301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"I don’t know if we can fix it, but I’ll ask them. It’s not really my fault</a:t>
            </a:r>
            <a:r>
              <a:rPr lang="en-GB" dirty="0">
                <a:effectLst/>
              </a:rPr>
              <a:t> “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400A3A-627F-CD24-86C9-0B09813C60A7}"/>
              </a:ext>
            </a:extLst>
          </p:cNvPr>
          <p:cNvSpPr/>
          <p:nvPr/>
        </p:nvSpPr>
        <p:spPr>
          <a:xfrm>
            <a:off x="7226171" y="2519323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27169D-A4AF-3C6E-6797-3414A9D4ADE9}"/>
              </a:ext>
            </a:extLst>
          </p:cNvPr>
          <p:cNvSpPr/>
          <p:nvPr/>
        </p:nvSpPr>
        <p:spPr>
          <a:xfrm>
            <a:off x="7216645" y="395712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D6AEB2-8107-E855-9199-C62B9E9DB87A}"/>
              </a:ext>
            </a:extLst>
          </p:cNvPr>
          <p:cNvSpPr/>
          <p:nvPr/>
        </p:nvSpPr>
        <p:spPr>
          <a:xfrm>
            <a:off x="7234369" y="5338724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ElevenLabs_2025-01-02T09_08_45_Alice_pre_s44_sb61_se0_b_m2">
            <a:hlinkClick r:id="" action="ppaction://media"/>
            <a:extLst>
              <a:ext uri="{FF2B5EF4-FFF2-40B4-BE49-F238E27FC236}">
                <a16:creationId xmlns:a16="http://schemas.microsoft.com/office/drawing/2014/main" id="{103A2B0B-88B3-0C91-27FA-24AEFB2172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61850" y="4088389"/>
            <a:ext cx="637412" cy="637412"/>
          </a:xfrm>
          <a:prstGeom prst="rect">
            <a:avLst/>
          </a:prstGeom>
        </p:spPr>
      </p:pic>
      <p:pic>
        <p:nvPicPr>
          <p:cNvPr id="17" name="ElevenLabs_2025-01-02T09_09_10_Alice_pre_s44_sb61_se0_b_m2">
            <a:hlinkClick r:id="" action="ppaction://media"/>
            <a:extLst>
              <a:ext uri="{FF2B5EF4-FFF2-40B4-BE49-F238E27FC236}">
                <a16:creationId xmlns:a16="http://schemas.microsoft.com/office/drawing/2014/main" id="{19FEEE9C-85F1-97E1-DB71-2EE2BA860EB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54074" y="2671221"/>
            <a:ext cx="652963" cy="652963"/>
          </a:xfrm>
          <a:prstGeom prst="rect">
            <a:avLst/>
          </a:prstGeom>
        </p:spPr>
      </p:pic>
      <p:pic>
        <p:nvPicPr>
          <p:cNvPr id="18" name="ElevenLabs_2025-01-02T09_09_27_Alice_pre_s44_sb61_se0_b_m2">
            <a:hlinkClick r:id="" action="ppaction://media"/>
            <a:extLst>
              <a:ext uri="{FF2B5EF4-FFF2-40B4-BE49-F238E27FC236}">
                <a16:creationId xmlns:a16="http://schemas.microsoft.com/office/drawing/2014/main" id="{558495A3-75A3-E56D-CE2A-1C82DE9A063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41127" y="5467874"/>
            <a:ext cx="651376" cy="6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3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5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83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A6442-2682-F566-E607-14AB6D0DE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3E939E-2A40-101F-B7A4-027372B8CB8B}"/>
              </a:ext>
            </a:extLst>
          </p:cNvPr>
          <p:cNvSpPr txBox="1"/>
          <p:nvPr/>
        </p:nvSpPr>
        <p:spPr>
          <a:xfrm>
            <a:off x="3290372" y="5573690"/>
            <a:ext cx="6307304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entury Gothic" panose="020B0502020202020204" pitchFamily="34" charset="0"/>
              </a:rPr>
              <a:t>"Of course! Take your time, and let me know when you’re ready, or if you need any help with the menu”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0FA91-99D5-DB29-C4D6-1A90C33CEC6A}"/>
              </a:ext>
            </a:extLst>
          </p:cNvPr>
          <p:cNvSpPr/>
          <p:nvPr/>
        </p:nvSpPr>
        <p:spPr>
          <a:xfrm>
            <a:off x="2458526" y="5690738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ustomer 5 (1)">
            <a:hlinkClick r:id="" action="ppaction://media"/>
            <a:extLst>
              <a:ext uri="{FF2B5EF4-FFF2-40B4-BE49-F238E27FC236}">
                <a16:creationId xmlns:a16="http://schemas.microsoft.com/office/drawing/2014/main" id="{843449DB-1935-98F0-95A2-1B3822023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15158"/>
          <a:stretch/>
        </p:blipFill>
        <p:spPr>
          <a:xfrm>
            <a:off x="2142373" y="307818"/>
            <a:ext cx="7803732" cy="5173829"/>
          </a:xfrm>
          <a:prstGeom prst="rect">
            <a:avLst/>
          </a:prstGeom>
        </p:spPr>
      </p:pic>
      <p:pic>
        <p:nvPicPr>
          <p:cNvPr id="7" name="ElevenLabs_2025-01-02T09_27_20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17359597-9DCA-76FE-DA43-026A5866E9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86439" y="5841043"/>
            <a:ext cx="609066" cy="6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4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C0FF7-72C1-2EF0-FC52-E74F0718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8C47BA-FAD6-B791-604B-2086C46F0FE7}"/>
              </a:ext>
            </a:extLst>
          </p:cNvPr>
          <p:cNvSpPr txBox="1"/>
          <p:nvPr/>
        </p:nvSpPr>
        <p:spPr>
          <a:xfrm>
            <a:off x="3013159" y="5687575"/>
            <a:ext cx="6531894" cy="1015663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>
              <a:tabLst>
                <a:tab pos="139700" algn="l"/>
                <a:tab pos="457200" algn="l"/>
              </a:tabLst>
            </a:pPr>
            <a:r>
              <a:rPr lang="en-GB" sz="2000" dirty="0">
                <a:latin typeface="Century Gothic" panose="020B0502020202020204" pitchFamily="34" charset="0"/>
              </a:rPr>
              <a:t>"I’m so sorry for the wait! Let me take your order right now, and I’ll make sure it’s processed quickly. Thank you for your patience."</a:t>
            </a:r>
            <a:endParaRPr lang="en-GB" sz="2000" dirty="0">
              <a:effectLst/>
              <a:latin typeface="Century Gothic" panose="020B0502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722D9C-A95C-9F11-7789-816D4B9C6B70}"/>
              </a:ext>
            </a:extLst>
          </p:cNvPr>
          <p:cNvSpPr/>
          <p:nvPr/>
        </p:nvSpPr>
        <p:spPr>
          <a:xfrm>
            <a:off x="2143014" y="5793561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ustomer 6">
            <a:hlinkClick r:id="" action="ppaction://media"/>
            <a:extLst>
              <a:ext uri="{FF2B5EF4-FFF2-40B4-BE49-F238E27FC236}">
                <a16:creationId xmlns:a16="http://schemas.microsoft.com/office/drawing/2014/main" id="{F3C181E1-45CB-E414-1B44-9FB745049A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11473"/>
          <a:stretch/>
        </p:blipFill>
        <p:spPr>
          <a:xfrm>
            <a:off x="1918423" y="291142"/>
            <a:ext cx="8123933" cy="5161966"/>
          </a:xfrm>
          <a:prstGeom prst="rect">
            <a:avLst/>
          </a:prstGeom>
        </p:spPr>
      </p:pic>
      <p:pic>
        <p:nvPicPr>
          <p:cNvPr id="7" name="ElevenLabs_2025-01-02T09_30_36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F259C034-EF1C-8919-0528-2B8C87339A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72247" y="5929937"/>
            <a:ext cx="636921" cy="6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B236A-F027-5AF0-FDC5-C7941DA99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ner 3">
            <a:hlinkClick r:id="" action="ppaction://media"/>
            <a:extLst>
              <a:ext uri="{FF2B5EF4-FFF2-40B4-BE49-F238E27FC236}">
                <a16:creationId xmlns:a16="http://schemas.microsoft.com/office/drawing/2014/main" id="{05E06D30-B457-BF3E-35F5-D5862D899A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1833"/>
          <a:stretch/>
        </p:blipFill>
        <p:spPr>
          <a:xfrm>
            <a:off x="162304" y="137360"/>
            <a:ext cx="10503065" cy="67007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6177CA-1BE3-9A11-4A35-477CE30A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832" y="137360"/>
            <a:ext cx="2949864" cy="1325563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red and yellow logo&#10;&#10;Description automatically generated">
            <a:extLst>
              <a:ext uri="{FF2B5EF4-FFF2-40B4-BE49-F238E27FC236}">
                <a16:creationId xmlns:a16="http://schemas.microsoft.com/office/drawing/2014/main" id="{1D797B8B-15D4-9503-BD33-EB7736D02B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60" y="873501"/>
            <a:ext cx="4889344" cy="23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E2E1F-250B-185E-CC1E-6265B32A6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4B154-6D04-048E-DCAD-8ABDAE7E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40831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Not the best response.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F3A2643F-77CB-4F9E-5645-99AEF5D27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241662" y="2583688"/>
            <a:ext cx="5501348" cy="1371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8763-42C7-2A78-4B6C-996643F3B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234" y="2192991"/>
            <a:ext cx="5875103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 is somewhat polite but doesn’t take full responsibility or offer immediate help. </a:t>
            </a:r>
          </a:p>
          <a:p>
            <a:endParaRPr lang="en-GB" dirty="0">
              <a:latin typeface="Century Gothic" panose="020B0502020202020204" pitchFamily="34" charset="0"/>
              <a:ea typeface="Aptos" panose="020B0004020202020204" pitchFamily="34" charset="0"/>
              <a:cs typeface="Times-Roman"/>
            </a:endParaRPr>
          </a:p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 could make the customer feel like the issue isn’t a priority.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pic>
        <p:nvPicPr>
          <p:cNvPr id="3074" name="Picture 2" descr="Arrow - Free vector clipart images on creazilla.com">
            <a:extLst>
              <a:ext uri="{FF2B5EF4-FFF2-40B4-BE49-F238E27FC236}">
                <a16:creationId xmlns:a16="http://schemas.microsoft.com/office/drawing/2014/main" id="{7128245F-C3BB-15C0-FFAD-501E83AF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79600" y="4216446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C40C48A1-B9C2-EAC1-DF46-268F32658955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A3451A-07C4-01D6-2402-31C8CCDEAB7A}"/>
              </a:ext>
            </a:extLst>
          </p:cNvPr>
          <p:cNvSpPr/>
          <p:nvPr/>
        </p:nvSpPr>
        <p:spPr>
          <a:xfrm>
            <a:off x="6331086" y="1171642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19_28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8F7BA105-95EE-BF16-59A2-6CE3EB2BF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8195" y="117164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0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D230D-DC62-4AB6-3089-0E4A1BFE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57" name="Arc 205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51456-93CA-3A97-8027-C8AF90D4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17580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Excellent Response!</a:t>
            </a: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CCC58-7824-EA58-8296-169523A65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190" y="2426910"/>
            <a:ext cx="5755841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i</a:t>
            </a:r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s the most professional and polite response. You have recognised the mistake, offered a solution, and asked if the customer needs anything else in the meantime.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2F08C848-1BAA-1300-1BA5-A4103D4FF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row - Free vector clipart images on creazilla.com">
            <a:extLst>
              <a:ext uri="{FF2B5EF4-FFF2-40B4-BE49-F238E27FC236}">
                <a16:creationId xmlns:a16="http://schemas.microsoft.com/office/drawing/2014/main" id="{DCA455A5-FB70-FC0E-4B05-0DCB68EA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88880" y="4091032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A29243E6-5741-25B5-58CE-6351CD15AFC2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for next scenario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AAD41-35B8-BE28-F2B3-24B351D5B46D}"/>
              </a:ext>
            </a:extLst>
          </p:cNvPr>
          <p:cNvSpPr/>
          <p:nvPr/>
        </p:nvSpPr>
        <p:spPr>
          <a:xfrm>
            <a:off x="6297040" y="1336743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levenLabs_2025-01-02T18_19_57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928E1053-39AF-6BF1-DC62-E63B35B18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3976" y="13367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2BDF21-ED7C-174C-106B-E4B3F388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30CF1-3DE6-2CE3-E950-4EB89BD0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31834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Poor Response</a:t>
            </a: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1FF7-132E-F0D1-BC75-8D1D795F1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187" y="2290862"/>
            <a:ext cx="6086266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 is defensive and avoids taking responsibility. </a:t>
            </a:r>
          </a:p>
          <a:p>
            <a:endParaRPr lang="en-GB" dirty="0">
              <a:latin typeface="Century Gothic" panose="020B0502020202020204" pitchFamily="34" charset="0"/>
              <a:ea typeface="Aptos" panose="020B0004020202020204" pitchFamily="34" charset="0"/>
              <a:cs typeface="Times-Roman"/>
            </a:endParaRPr>
          </a:p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response could make the customer feel that you don’t care about the issue.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B7110E4B-3D03-88A6-6776-119663433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6E26B3CA-03DE-7799-C017-955952DB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00688" y="3973559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27745DDB-5F27-6FB1-FB3F-5B67F045F850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779379-D8F9-7A16-3DB0-81E500212442}"/>
              </a:ext>
            </a:extLst>
          </p:cNvPr>
          <p:cNvSpPr/>
          <p:nvPr/>
        </p:nvSpPr>
        <p:spPr>
          <a:xfrm>
            <a:off x="6202989" y="1211330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levenLabs_2025-01-02T18_20_20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E149A674-1129-7B81-7918-5EB7F1E5B9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9925" y="12279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1359-1B20-7924-7E58-13AC897B1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E2AD-033A-05A7-7D02-AB285D4DB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341331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Poor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3043-8959-43C2-6E8F-AF55CD11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160" y="2342387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 is defensive and avoids taking responsibility. </a:t>
            </a:r>
          </a:p>
          <a:p>
            <a:endParaRPr lang="en-GB" dirty="0">
              <a:latin typeface="Century Gothic" panose="020B0502020202020204" pitchFamily="34" charset="0"/>
              <a:ea typeface="Aptos" panose="020B0004020202020204" pitchFamily="34" charset="0"/>
              <a:cs typeface="Times-Roman"/>
            </a:endParaRPr>
          </a:p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response could make the customer feel that you are blaming them for not being patient.</a:t>
            </a:r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B73AC88D-4760-2470-1934-1625AAD84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4CE13EF9-7306-9890-365B-AD1E3A59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9885" y="3957342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E7086582-7988-DBB2-AA98-6EA50A7E96C2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DB50FE-3C5F-36D6-E2C0-3563277F71ED}"/>
              </a:ext>
            </a:extLst>
          </p:cNvPr>
          <p:cNvSpPr/>
          <p:nvPr/>
        </p:nvSpPr>
        <p:spPr>
          <a:xfrm>
            <a:off x="6458195" y="1260494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20_46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05CDF3AF-596F-7C84-FBAC-3CDA98A71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7435" y="12696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BD7BE-0131-9DCC-C8BF-6F6BE2124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DB695-03C2-9A2A-02E6-0494EC00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53505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Poor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8EB88-C1D8-740B-AAED-73A1AF07D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195" y="2309437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Not ideal because it shifts blame and doesn’t offer a solution. 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The customer deserves reassurance and a clear follow-up.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27166577-EC11-3278-74F8-277C96F0C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BBBB6BDE-53DC-F3D6-E15D-CE10C86D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00688" y="3973559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BC1C79B5-2D3A-AB42-9150-F07549656447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59635-120C-179D-680F-F2D221ADD19B}"/>
              </a:ext>
            </a:extLst>
          </p:cNvPr>
          <p:cNvSpPr/>
          <p:nvPr/>
        </p:nvSpPr>
        <p:spPr>
          <a:xfrm>
            <a:off x="6794345" y="1197834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21_06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825AAA84-E708-1A32-8ED2-965348E78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81281" y="118312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FB0CA-7A25-63AC-67A0-38C2650FC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8B8E-69E8-9662-91D1-5A2DC865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53505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Excellent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43F01-174B-9DBA-1314-EEC05FEEC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040" y="2665480"/>
            <a:ext cx="5799733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This is polite, takes responsibility, and offers to check with the kitchen, showing a proactive attitude.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63A649B8-3245-695C-9CD5-754B588FD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9BC20091-B7D8-CF78-EC2D-CAEA4E810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35710" y="4005645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55E383F8-B13D-DFFD-4679-C9D9CFFFE231}"/>
              </a:ext>
            </a:extLst>
          </p:cNvPr>
          <p:cNvSpPr txBox="1"/>
          <p:nvPr/>
        </p:nvSpPr>
        <p:spPr>
          <a:xfrm>
            <a:off x="3692180" y="5853797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for next scenario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E2745C-1DE7-055E-829A-4E8858A87EC9}"/>
              </a:ext>
            </a:extLst>
          </p:cNvPr>
          <p:cNvSpPr/>
          <p:nvPr/>
        </p:nvSpPr>
        <p:spPr>
          <a:xfrm>
            <a:off x="6580000" y="1713967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21_29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1CF5EBA6-DB82-6E6D-AB42-D7B8ED2C2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66936" y="17139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585D9-59B3-03B3-D4D9-BC15F5E8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544A-2D26-7F04-901C-B49CEA91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40" y="202578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Excellent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B473F-907B-C836-4925-8920A0F36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564" y="3028187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This is polite and offers some other options for the customer from the menu.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5C9962D9-558D-A68B-57F6-5BBB81CF6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E154D4AB-268F-0D56-1789-F3A4BBA17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35710" y="4005645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05F310BA-F9E6-5041-9E92-BFBD50843352}"/>
              </a:ext>
            </a:extLst>
          </p:cNvPr>
          <p:cNvSpPr txBox="1"/>
          <p:nvPr/>
        </p:nvSpPr>
        <p:spPr>
          <a:xfrm>
            <a:off x="3692180" y="5853797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for next scenario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A47949-4FA4-5AC4-7704-41961CA87579}"/>
              </a:ext>
            </a:extLst>
          </p:cNvPr>
          <p:cNvSpPr/>
          <p:nvPr/>
        </p:nvSpPr>
        <p:spPr>
          <a:xfrm>
            <a:off x="6514629" y="1681883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21_48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27E6210C-59D0-6FC4-6D9F-743685591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01565" y="16357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44FFC-99EC-56FE-AEF2-0D89A1060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DA13-F80D-BD77-BB34-C901C8CA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919" y="1620583"/>
            <a:ext cx="3924300" cy="496856"/>
          </a:xfrm>
        </p:spPr>
        <p:txBody>
          <a:bodyPr>
            <a:normAutofit/>
          </a:bodyPr>
          <a:lstStyle/>
          <a:p>
            <a:r>
              <a:rPr lang="en-US" sz="2400" dirty="0"/>
              <a:t>Click on the correct response</a:t>
            </a:r>
          </a:p>
        </p:txBody>
      </p:sp>
      <p:pic>
        <p:nvPicPr>
          <p:cNvPr id="4" name="Picture 3" descr="A red and yellow logo&#10;&#10;Description automatically generated">
            <a:extLst>
              <a:ext uri="{FF2B5EF4-FFF2-40B4-BE49-F238E27FC236}">
                <a16:creationId xmlns:a16="http://schemas.microsoft.com/office/drawing/2014/main" id="{428FD4CE-86FD-C4AA-BB94-426D34FA42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19" y="423744"/>
            <a:ext cx="2145247" cy="1035082"/>
          </a:xfrm>
          <a:prstGeom prst="rect">
            <a:avLst/>
          </a:prstGeom>
        </p:spPr>
      </p:pic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D99E2BA7-ACA0-72A9-A5A8-EA7166EC51A6}"/>
              </a:ext>
            </a:extLst>
          </p:cNvPr>
          <p:cNvSpPr txBox="1"/>
          <p:nvPr/>
        </p:nvSpPr>
        <p:spPr>
          <a:xfrm>
            <a:off x="8034337" y="3943474"/>
            <a:ext cx="3924300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"I’m sorry. There are a lot of orders today. I don’t know why what’s taking so long."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7" name="TextBox 6">
            <a:hlinkClick r:id="rId13" action="ppaction://hlinksldjump"/>
            <a:extLst>
              <a:ext uri="{FF2B5EF4-FFF2-40B4-BE49-F238E27FC236}">
                <a16:creationId xmlns:a16="http://schemas.microsoft.com/office/drawing/2014/main" id="{67167851-6B7E-11C0-6FC6-51AE204B5B81}"/>
              </a:ext>
            </a:extLst>
          </p:cNvPr>
          <p:cNvSpPr txBox="1"/>
          <p:nvPr/>
        </p:nvSpPr>
        <p:spPr>
          <a:xfrm>
            <a:off x="8034337" y="5193397"/>
            <a:ext cx="3924300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"I apologise for the delay. Let me check with the kitchen and update you right away. Thank you for your patience."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8" name="TextBox 7">
            <a:hlinkClick r:id="rId14" action="ppaction://hlinksldjump"/>
            <a:extLst>
              <a:ext uri="{FF2B5EF4-FFF2-40B4-BE49-F238E27FC236}">
                <a16:creationId xmlns:a16="http://schemas.microsoft.com/office/drawing/2014/main" id="{ED614698-DAE4-68F4-100B-45546C2CD5B9}"/>
              </a:ext>
            </a:extLst>
          </p:cNvPr>
          <p:cNvSpPr txBox="1"/>
          <p:nvPr/>
        </p:nvSpPr>
        <p:spPr>
          <a:xfrm>
            <a:off x="8034337" y="2505670"/>
            <a:ext cx="3924301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"I don’t what’s going on, but please be patient, you can see it’s very busy”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E4AE5-DA23-8A0C-0BC1-4D5D75644504}"/>
              </a:ext>
            </a:extLst>
          </p:cNvPr>
          <p:cNvSpPr/>
          <p:nvPr/>
        </p:nvSpPr>
        <p:spPr>
          <a:xfrm>
            <a:off x="7226171" y="2519323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28460B-B747-FF4C-EA68-5543D3253129}"/>
              </a:ext>
            </a:extLst>
          </p:cNvPr>
          <p:cNvSpPr/>
          <p:nvPr/>
        </p:nvSpPr>
        <p:spPr>
          <a:xfrm>
            <a:off x="7216645" y="395712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C24AF5-F650-87F2-64F4-52B0505CFA1B}"/>
              </a:ext>
            </a:extLst>
          </p:cNvPr>
          <p:cNvSpPr/>
          <p:nvPr/>
        </p:nvSpPr>
        <p:spPr>
          <a:xfrm>
            <a:off x="7234369" y="5338724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Customer 2">
            <a:hlinkClick r:id="" action="ppaction://media"/>
            <a:extLst>
              <a:ext uri="{FF2B5EF4-FFF2-40B4-BE49-F238E27FC236}">
                <a16:creationId xmlns:a16="http://schemas.microsoft.com/office/drawing/2014/main" id="{02B0897D-7CA0-B98F-1E19-B44605F346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298" y="2117439"/>
            <a:ext cx="6923087" cy="3894236"/>
          </a:xfrm>
          <a:prstGeom prst="rect">
            <a:avLst/>
          </a:prstGeom>
        </p:spPr>
      </p:pic>
      <p:pic>
        <p:nvPicPr>
          <p:cNvPr id="21" name="ElevenLabs_2025-01-02T09_12_16_Alice_pre_s46_sb61_se0_b_m2">
            <a:hlinkClick r:id="" action="ppaction://media"/>
            <a:extLst>
              <a:ext uri="{FF2B5EF4-FFF2-40B4-BE49-F238E27FC236}">
                <a16:creationId xmlns:a16="http://schemas.microsoft.com/office/drawing/2014/main" id="{8935C327-76F7-94C0-4BA2-17EAF3BA76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66956" y="5458264"/>
            <a:ext cx="606425" cy="606425"/>
          </a:xfrm>
          <a:prstGeom prst="rect">
            <a:avLst/>
          </a:prstGeom>
        </p:spPr>
      </p:pic>
      <p:pic>
        <p:nvPicPr>
          <p:cNvPr id="22" name="ElevenLabs_2025-01-02T09_11_16_Alice_pre_s44_sb61_se0_b_m2 (1)">
            <a:hlinkClick r:id="" action="ppaction://media"/>
            <a:extLst>
              <a:ext uri="{FF2B5EF4-FFF2-40B4-BE49-F238E27FC236}">
                <a16:creationId xmlns:a16="http://schemas.microsoft.com/office/drawing/2014/main" id="{CD60AD12-3444-BC08-9FE2-E092493CD19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56885" y="4091656"/>
            <a:ext cx="584412" cy="584412"/>
          </a:xfrm>
          <a:prstGeom prst="rect">
            <a:avLst/>
          </a:prstGeom>
        </p:spPr>
      </p:pic>
      <p:pic>
        <p:nvPicPr>
          <p:cNvPr id="24" name="ElevenLabs_2025-01-02T10_23_39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35FCE660-AB6B-3A69-654C-5C81284AB93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66956" y="2645566"/>
            <a:ext cx="606425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63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72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F4E7E-F414-D2F4-E60D-7CB5C72F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7AAF-816D-A597-83D4-56FBED79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292129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Not the best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A3C0-982C-5873-9796-0AE814240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5804" y="2342387"/>
            <a:ext cx="5976196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It doesn’t take any responsibility or offer the customer any assurance about their order.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It will make the not make the customer feel valued.</a:t>
            </a:r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89C49628-53E4-3CDA-D49A-36456590B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206AF76D-D74C-33CC-3540-464C37FF8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49868" y="3849731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2DABF229-CC5F-9247-4A1E-D99C7242486B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53923-6A8B-C41C-3556-BC506107A0A2}"/>
              </a:ext>
            </a:extLst>
          </p:cNvPr>
          <p:cNvSpPr/>
          <p:nvPr/>
        </p:nvSpPr>
        <p:spPr>
          <a:xfrm>
            <a:off x="6458195" y="1211292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22_13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FD6E4FE5-BBCA-4B92-3D19-BC195D3421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5131" y="12204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0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35DED-7815-B083-6C80-95027105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EDBD-3016-C738-F567-0ED88829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62" y="53505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Very Poor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C3320-044F-0B40-4B8C-EB33E75EA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000" y="2665480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is rude and makes the customer feel like you are blaming them for being too picky.</a:t>
            </a:r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E683DD4D-D166-0662-8D73-AFE692388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4CEF67BA-60D0-75FB-A3EB-A66E6BC8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9885" y="3973559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9AFFB9F5-99E3-BCA6-0741-2D334A85B920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20E2D9-1F3F-42DE-5EA0-E67A2C439515}"/>
              </a:ext>
            </a:extLst>
          </p:cNvPr>
          <p:cNvSpPr/>
          <p:nvPr/>
        </p:nvSpPr>
        <p:spPr>
          <a:xfrm>
            <a:off x="6890597" y="1649799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22_30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DE9BDA48-748E-64FC-5B9B-DE5158F697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77533" y="16497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8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60F13-123D-86B2-4763-3977E270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C3E6-D8A5-6040-3037-532B72EE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22758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Poor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6FD6-4F7D-D03F-D397-592C091FE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000" y="2665480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You haven’t listened to the customer and have questioned them.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376437DB-489A-62F4-FE53-5067CC5DE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78A140B7-7E7F-3D22-A61B-9ABC2D4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3784" y="4085854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E3C9BDB5-1D7B-840B-24F8-1FA82AA914D1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D1E055-1CC5-C813-4798-C778D2572AFF}"/>
              </a:ext>
            </a:extLst>
          </p:cNvPr>
          <p:cNvSpPr/>
          <p:nvPr/>
        </p:nvSpPr>
        <p:spPr>
          <a:xfrm>
            <a:off x="6874556" y="1529587"/>
            <a:ext cx="88982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22_52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89796FDA-7B60-BA73-966F-F27711CEE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13067" y="15295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0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D857-9E15-DB91-1848-E27BEA97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1DA8-F044-D9FC-EFF7-83FA52A1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276087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Excellent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3BEB-E5B6-283E-266C-8B596FCD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040" y="2341522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This is polite and makes the customer feel like they are being attended to.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You also offer for anything else they might want.</a:t>
            </a:r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A075EAED-0876-01BB-D28B-90BEAF6B8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0D239356-EC44-A3D5-BEEC-38194EA6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11982" y="4005644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6D31749E-D422-D8C3-0EC9-8E56202B25EA}"/>
              </a:ext>
            </a:extLst>
          </p:cNvPr>
          <p:cNvSpPr txBox="1"/>
          <p:nvPr/>
        </p:nvSpPr>
        <p:spPr>
          <a:xfrm>
            <a:off x="3692180" y="5853797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for next scenario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386434-85C6-2562-96C3-6BD2D3C85CD3}"/>
              </a:ext>
            </a:extLst>
          </p:cNvPr>
          <p:cNvSpPr/>
          <p:nvPr/>
        </p:nvSpPr>
        <p:spPr>
          <a:xfrm>
            <a:off x="6585798" y="1195250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23_08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581E3833-7D7B-648A-0EF9-E7AE48482E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0574" y="11952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B7843-C00B-A522-0FD4-FE5AE41BC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CBCE-39D3-11AD-CA67-BD265369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519010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Poor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CC57A-AD99-1905-4C47-EC5F950C1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333" y="2342387"/>
            <a:ext cx="6088491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You haven’t made the customer feel valued and have told them not to worry which makes them feel blamed. </a:t>
            </a:r>
          </a:p>
          <a:p>
            <a:endParaRPr lang="en-GB" dirty="0">
              <a:latin typeface="Century Gothic" panose="020B0502020202020204" pitchFamily="34" charset="0"/>
              <a:ea typeface="Aptos" panose="020B0004020202020204" pitchFamily="34" charset="0"/>
              <a:cs typeface="Times-Roman"/>
            </a:endParaRPr>
          </a:p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 will come over as rude.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F339826B-BF1F-56D6-9249-641712E8A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AAA2FD23-060F-D065-938A-A72439059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2229" y="3891976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A3616B1F-191F-D8B7-216C-C73C7620A790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54549-BDEE-6D1B-4BFE-42A5C0CB16CA}"/>
              </a:ext>
            </a:extLst>
          </p:cNvPr>
          <p:cNvSpPr/>
          <p:nvPr/>
        </p:nvSpPr>
        <p:spPr>
          <a:xfrm>
            <a:off x="6297040" y="1031773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23_26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08E8146C-AC3D-73DA-B235-1D3DCF504F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4196" y="10135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1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C076D-2810-F036-4F46-D92EAB588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FE76-A512-902C-A97E-0B4331582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40831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Not the best response.</a:t>
            </a:r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67E601EA-FC1B-7D7A-1420-46E29B138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241662" y="2583688"/>
            <a:ext cx="5501348" cy="1371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1335B-811A-F37E-08C9-D444023D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500" y="2324149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 is somewhat polite but doesn’t take full responsibility or offer immediate help. </a:t>
            </a:r>
          </a:p>
          <a:p>
            <a:endParaRPr lang="en-GB" dirty="0">
              <a:latin typeface="Century Gothic" panose="020B0502020202020204" pitchFamily="34" charset="0"/>
              <a:ea typeface="Aptos" panose="020B0004020202020204" pitchFamily="34" charset="0"/>
              <a:cs typeface="Times-Roman"/>
            </a:endParaRPr>
          </a:p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 could make the customer feel like the issue isn’t a priority.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pic>
        <p:nvPicPr>
          <p:cNvPr id="3074" name="Picture 2" descr="Arrow - Free vector clipart images on creazilla.com">
            <a:extLst>
              <a:ext uri="{FF2B5EF4-FFF2-40B4-BE49-F238E27FC236}">
                <a16:creationId xmlns:a16="http://schemas.microsoft.com/office/drawing/2014/main" id="{34349DEE-2D6B-4530-31ED-29062796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52906" y="4216445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E7F9C352-5D1D-C564-2298-22E36F4D9EBF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DDA7B-A957-D8A8-D850-F0674B97E111}"/>
              </a:ext>
            </a:extLst>
          </p:cNvPr>
          <p:cNvSpPr/>
          <p:nvPr/>
        </p:nvSpPr>
        <p:spPr>
          <a:xfrm>
            <a:off x="6810388" y="1359994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23_46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3701BC7E-17B6-5116-AE34-E772AC911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90996" y="13837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6CF9-DC2D-A8B7-3CE6-F0E931B3C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3F00-E674-C7BF-0C7F-ABB05DE3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31834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Poor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3500C-43E1-5EBD-F0F5-B12DF7F4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015" y="2545917"/>
            <a:ext cx="56874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You are blaming the customer and making them feel like they made a mistake.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This will be frustrating for them.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5020C795-7BD1-0BB8-816E-C30D8E3A7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18BD431E-BCC6-426C-4488-98608BA60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9885" y="3866839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F1F92C3B-A767-3477-816D-57FCB962C515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2462BA-3E6F-897E-E2E3-C731E0513150}"/>
              </a:ext>
            </a:extLst>
          </p:cNvPr>
          <p:cNvSpPr/>
          <p:nvPr/>
        </p:nvSpPr>
        <p:spPr>
          <a:xfrm>
            <a:off x="6458195" y="1350997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24_02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FBF0F96B-F49B-FF1E-023C-989F8152E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1393" y="134969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76C3D-A2BC-145D-78D6-9E5047D82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C024-2E7A-ACDF-2D4F-BC533D17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17580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Excellent Response!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19FD-24F6-7B12-8D91-125826F64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195" y="2426910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i</a:t>
            </a:r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s the most professional and polite response. You have recognised the mistake, and offered to fix it straight away.</a:t>
            </a:r>
            <a:endParaRPr lang="en-US" dirty="0"/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8F9A84F2-5128-DBA5-1E4B-74FFEDD30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row - Free vector clipart images on creazilla.com">
            <a:extLst>
              <a:ext uri="{FF2B5EF4-FFF2-40B4-BE49-F238E27FC236}">
                <a16:creationId xmlns:a16="http://schemas.microsoft.com/office/drawing/2014/main" id="{48B0EB18-6F0C-CFF4-0E2D-CE073D23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88880" y="4091032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FF728E31-92C3-F23B-F2F9-BA0A7B084F99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for next scenario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31760-9468-5698-B358-EAC2ECB1E723}"/>
              </a:ext>
            </a:extLst>
          </p:cNvPr>
          <p:cNvSpPr/>
          <p:nvPr/>
        </p:nvSpPr>
        <p:spPr>
          <a:xfrm>
            <a:off x="6826430" y="1336743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levenLabs_2025-01-02T18_24_22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C6FEB594-4EB5-0DE8-B0CA-41A74BADB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13366" y="13367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3CA84-0C55-2FF3-9C85-59DBBEE8A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549-05EB-4B03-6E10-1AD9BEDD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17580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Excellent Response!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DC91-7B8C-BC0B-9A4A-31F9DBB2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160" y="2665480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i</a:t>
            </a:r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s the most professional and polite response. You have been grateful for the feedback and offered something else to the customer.</a:t>
            </a:r>
            <a:endParaRPr lang="en-US" dirty="0"/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CBD3A4F2-F82E-8FCD-9B91-2DB353DBF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row - Free vector clipart images on creazilla.com">
            <a:extLst>
              <a:ext uri="{FF2B5EF4-FFF2-40B4-BE49-F238E27FC236}">
                <a16:creationId xmlns:a16="http://schemas.microsoft.com/office/drawing/2014/main" id="{D672FD68-105E-AAAD-7DDF-F3516103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88880" y="4091032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E574D297-2FCE-23F2-4BEA-F91202EAA412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for next scenario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42AD4-744A-5A12-8CEF-81125E947A07}"/>
              </a:ext>
            </a:extLst>
          </p:cNvPr>
          <p:cNvSpPr txBox="1"/>
          <p:nvPr/>
        </p:nvSpPr>
        <p:spPr>
          <a:xfrm>
            <a:off x="625642" y="624037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DCF5-58F9-EB98-6F93-386ED6303D3A}"/>
              </a:ext>
            </a:extLst>
          </p:cNvPr>
          <p:cNvSpPr/>
          <p:nvPr/>
        </p:nvSpPr>
        <p:spPr>
          <a:xfrm>
            <a:off x="6580000" y="1529587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levenLabs_2025-01-02T18_51_04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CB7CCEF9-D5DC-5613-F482-77AAE14B42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79240" y="15295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3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2AF8E-276C-4A23-B2C8-B6FDD4B0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06E-E071-31B9-1C50-3C483B16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40831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Not the best response.</a:t>
            </a:r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3BB6E402-C535-04E9-487C-885C71751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241662" y="2583688"/>
            <a:ext cx="5501348" cy="1371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3836-BA41-9592-DBBF-888B96459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500" y="2665480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 </a:t>
            </a:r>
            <a:r>
              <a:rPr lang="en-GB" dirty="0">
                <a:latin typeface="Century Gothic" panose="020B0502020202020204" pitchFamily="34" charset="0"/>
              </a:rPr>
              <a:t>is fine but can sound a bit too self-assured and not as customer-focused.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 descr="Arrow - Free vector clipart images on creazilla.com">
            <a:extLst>
              <a:ext uri="{FF2B5EF4-FFF2-40B4-BE49-F238E27FC236}">
                <a16:creationId xmlns:a16="http://schemas.microsoft.com/office/drawing/2014/main" id="{09FE4EB6-A5E6-3D4D-657B-FF51F7608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38796" y="4216446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8CA9896E-15E3-F101-0312-048270EB2AD9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1612C8-AA8D-229C-7A5C-A2830C5D5AA5}"/>
              </a:ext>
            </a:extLst>
          </p:cNvPr>
          <p:cNvSpPr/>
          <p:nvPr/>
        </p:nvSpPr>
        <p:spPr>
          <a:xfrm>
            <a:off x="6842472" y="1525745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51_25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0B9B3244-D3EA-091D-7504-C2426B485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29408" y="15257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4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28E2-2137-1DAB-6210-F94267949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52F6-1421-BD6C-D666-31E5660E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4338" y="1843088"/>
            <a:ext cx="3924300" cy="496856"/>
          </a:xfrm>
        </p:spPr>
        <p:txBody>
          <a:bodyPr>
            <a:normAutofit/>
          </a:bodyPr>
          <a:lstStyle/>
          <a:p>
            <a:r>
              <a:rPr lang="en-US" sz="2400" dirty="0"/>
              <a:t>Click on the correct response</a:t>
            </a:r>
          </a:p>
        </p:txBody>
      </p:sp>
      <p:pic>
        <p:nvPicPr>
          <p:cNvPr id="4" name="Picture 3" descr="A red and yellow logo&#10;&#10;Description automatically generated">
            <a:extLst>
              <a:ext uri="{FF2B5EF4-FFF2-40B4-BE49-F238E27FC236}">
                <a16:creationId xmlns:a16="http://schemas.microsoft.com/office/drawing/2014/main" id="{490C75A5-40EB-20C6-9089-222D362C16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28" y="445049"/>
            <a:ext cx="2145247" cy="1035082"/>
          </a:xfrm>
          <a:prstGeom prst="rect">
            <a:avLst/>
          </a:prstGeom>
        </p:spPr>
      </p:pic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6E6E23E6-8938-A29E-32A8-A738F877C263}"/>
              </a:ext>
            </a:extLst>
          </p:cNvPr>
          <p:cNvSpPr txBox="1"/>
          <p:nvPr/>
        </p:nvSpPr>
        <p:spPr>
          <a:xfrm>
            <a:off x="8034338" y="4088799"/>
            <a:ext cx="3924300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"I’m not sure if we can do that but I’ll check with the kitchen."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7" name="TextBox 6">
            <a:hlinkClick r:id="rId13" action="ppaction://hlinksldjump"/>
            <a:extLst>
              <a:ext uri="{FF2B5EF4-FFF2-40B4-BE49-F238E27FC236}">
                <a16:creationId xmlns:a16="http://schemas.microsoft.com/office/drawing/2014/main" id="{9B04E210-90C2-7768-DE45-2ACF145DF193}"/>
              </a:ext>
            </a:extLst>
          </p:cNvPr>
          <p:cNvSpPr txBox="1"/>
          <p:nvPr/>
        </p:nvSpPr>
        <p:spPr>
          <a:xfrm>
            <a:off x="8034338" y="2519323"/>
            <a:ext cx="3924300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"Of course! Would you like to add anything else to your order, like a drink or a side salad?"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8" name="TextBox 7">
            <a:hlinkClick r:id="rId14" action="ppaction://hlinksldjump"/>
            <a:extLst>
              <a:ext uri="{FF2B5EF4-FFF2-40B4-BE49-F238E27FC236}">
                <a16:creationId xmlns:a16="http://schemas.microsoft.com/office/drawing/2014/main" id="{E04A66DA-5963-A8D4-60FB-982B789C62E3}"/>
              </a:ext>
            </a:extLst>
          </p:cNvPr>
          <p:cNvSpPr txBox="1"/>
          <p:nvPr/>
        </p:nvSpPr>
        <p:spPr>
          <a:xfrm>
            <a:off x="8034337" y="5338724"/>
            <a:ext cx="3924301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”I’m afraid that’s just how it comes so if you don’t like it, you can order something else”.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317BF-9137-D07B-7F65-B6F5575FDE31}"/>
              </a:ext>
            </a:extLst>
          </p:cNvPr>
          <p:cNvSpPr/>
          <p:nvPr/>
        </p:nvSpPr>
        <p:spPr>
          <a:xfrm>
            <a:off x="7226171" y="2519323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AD3168-8F06-44EB-14F6-68BD8C2B9DED}"/>
              </a:ext>
            </a:extLst>
          </p:cNvPr>
          <p:cNvSpPr/>
          <p:nvPr/>
        </p:nvSpPr>
        <p:spPr>
          <a:xfrm>
            <a:off x="7216645" y="395712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94F52-EFF1-A1E9-144E-39B526F80677}"/>
              </a:ext>
            </a:extLst>
          </p:cNvPr>
          <p:cNvSpPr/>
          <p:nvPr/>
        </p:nvSpPr>
        <p:spPr>
          <a:xfrm>
            <a:off x="7234369" y="5338724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Customer 3 (1)">
            <a:hlinkClick r:id="" action="ppaction://media"/>
            <a:extLst>
              <a:ext uri="{FF2B5EF4-FFF2-40B4-BE49-F238E27FC236}">
                <a16:creationId xmlns:a16="http://schemas.microsoft.com/office/drawing/2014/main" id="{98C4A431-87B7-0B84-5117-0FB70714D6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r="13507"/>
          <a:stretch/>
        </p:blipFill>
        <p:spPr>
          <a:xfrm>
            <a:off x="233362" y="1843088"/>
            <a:ext cx="6686580" cy="4348552"/>
          </a:xfrm>
          <a:prstGeom prst="rect">
            <a:avLst/>
          </a:prstGeom>
        </p:spPr>
      </p:pic>
      <p:pic>
        <p:nvPicPr>
          <p:cNvPr id="21" name="ElevenLabs_2025-01-02T09_14_57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123F2C09-A6FA-64F8-0D2B-9467BCE7AA2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56547" y="5436844"/>
            <a:ext cx="624991" cy="624991"/>
          </a:xfrm>
          <a:prstGeom prst="rect">
            <a:avLst/>
          </a:prstGeom>
        </p:spPr>
      </p:pic>
      <p:pic>
        <p:nvPicPr>
          <p:cNvPr id="22" name="ElevenLabs_2025-01-02T09_14_19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7B694C71-8272-5163-F229-5D19820D769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34369" y="4098001"/>
            <a:ext cx="669842" cy="669842"/>
          </a:xfrm>
          <a:prstGeom prst="rect">
            <a:avLst/>
          </a:prstGeom>
        </p:spPr>
      </p:pic>
      <p:pic>
        <p:nvPicPr>
          <p:cNvPr id="23" name="ElevenLabs_2025-01-02T09_13_53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6318127E-861A-ADEB-D119-F736D32972A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63817" y="2645566"/>
            <a:ext cx="617721" cy="6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2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7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40580-8119-2517-8157-BA3EE03B7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CE79-0E19-6043-7ADE-A8BA80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31834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Not the best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DBC1-02A4-AEC0-43F2-BA31C9420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195" y="2529875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 is fairly polite but focusses too much on yourself and sounds like you are asking for praise.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99B39AA7-7767-0C4F-61B3-16DD6DB5B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B1835443-B43D-B3B9-F7A6-E86A3532D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86047" y="3866840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6430558E-F0D6-8565-FB36-24C2452BFFDF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99E2A-ED15-53D3-0764-52A11144283E}"/>
              </a:ext>
            </a:extLst>
          </p:cNvPr>
          <p:cNvSpPr/>
          <p:nvPr/>
        </p:nvSpPr>
        <p:spPr>
          <a:xfrm>
            <a:off x="6794345" y="1350997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levenLabs_2025-01-02T19_09_52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BE863E68-609A-6C20-081A-6E7227BAD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93585" y="13509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E0EE8-F4C4-6365-564B-6F926D55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F8D29-65E7-307D-EEC9-4B7B298C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22758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Very poor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DB16-E858-ADD1-7B4F-AA2DEAE38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This is dismissive and doesn’t take the customer’s concern seriously. </a:t>
            </a:r>
          </a:p>
          <a:p>
            <a:r>
              <a:rPr lang="en-GB" dirty="0">
                <a:latin typeface="Century Gothic" panose="020B0502020202020204" pitchFamily="34" charset="0"/>
              </a:rPr>
              <a:t>It could cause frustration and it sounds like you are blaming them for the mistake.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F98D5D2F-1DA6-16F3-9D22-4D5BA7779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C7B08E84-270D-0767-0C58-6CB012E83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9885" y="4216446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466A8DC1-A689-ABD2-8179-03B99EA965D0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81DC2A-D64F-2719-D1E5-B19B0D714847}"/>
              </a:ext>
            </a:extLst>
          </p:cNvPr>
          <p:cNvSpPr/>
          <p:nvPr/>
        </p:nvSpPr>
        <p:spPr>
          <a:xfrm>
            <a:off x="6297040" y="927904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52_00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388A6EFA-6DBF-1B60-BD37-DDCFF214B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3976" y="9411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4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4277-627A-97C2-0253-09182074E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E92C-EE6E-CFF6-9B25-368453D3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17580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Excellent Response!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E2D83-758B-F48E-8C2B-202BA930E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195" y="2232525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is professional. You’ve admitted the mistake and offered to correct it straight away.</a:t>
            </a:r>
            <a:endParaRPr lang="en-US" dirty="0"/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A8F66D84-2C46-73C7-1675-35B5BFABF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row - Free vector clipart images on creazilla.com">
            <a:extLst>
              <a:ext uri="{FF2B5EF4-FFF2-40B4-BE49-F238E27FC236}">
                <a16:creationId xmlns:a16="http://schemas.microsoft.com/office/drawing/2014/main" id="{BA44155C-841C-57C0-A358-E87E2B643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88880" y="4091032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931A7833-59AD-82C4-6B92-1AC0E2621AFC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for next scenario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0DAEF-EEC9-3D85-9BF4-5E957E8C7180}"/>
              </a:ext>
            </a:extLst>
          </p:cNvPr>
          <p:cNvSpPr txBox="1"/>
          <p:nvPr/>
        </p:nvSpPr>
        <p:spPr>
          <a:xfrm>
            <a:off x="625642" y="624037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DB63E-4E72-9FEE-7C6D-6170D90CA878}"/>
              </a:ext>
            </a:extLst>
          </p:cNvPr>
          <p:cNvSpPr/>
          <p:nvPr/>
        </p:nvSpPr>
        <p:spPr>
          <a:xfrm>
            <a:off x="6826430" y="1080361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levenLabs_2025-01-02T18_52_21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9F4C7B94-A7CB-D9A4-E086-9350A81A9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13366" y="108036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F6578-75DF-7802-AF59-28ABE17F6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7B36-372C-C773-75FD-5647A4708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22758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Poor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37610-AFDC-08F0-7338-2E62E021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48321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doesn’t offer to fix the problem and makes the customer feel like you think they are lying. </a:t>
            </a:r>
          </a:p>
          <a:p>
            <a:endParaRPr lang="en-GB" dirty="0">
              <a:latin typeface="Century Gothic" panose="020B0502020202020204" pitchFamily="34" charset="0"/>
              <a:ea typeface="Aptos" panose="020B0004020202020204" pitchFamily="34" charset="0"/>
              <a:cs typeface="Times-Roman"/>
            </a:endParaRPr>
          </a:p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You could check away form the customer anyway so don’t need to make them feel like you don’t trust them.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30F8B74F-3C7B-80F2-F008-A24F1FCDD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FA94A7F0-33FB-DFF4-F8AB-551696697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1865" y="3890699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17FDFD92-0A74-9719-A10F-96B0A8DCC724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BAAE8-BBA6-837F-6D75-BD05124D1C02}"/>
              </a:ext>
            </a:extLst>
          </p:cNvPr>
          <p:cNvSpPr txBox="1"/>
          <p:nvPr/>
        </p:nvSpPr>
        <p:spPr>
          <a:xfrm>
            <a:off x="593558" y="62885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AE7525-F93C-7AF4-3F36-99929C63D1BD}"/>
              </a:ext>
            </a:extLst>
          </p:cNvPr>
          <p:cNvSpPr/>
          <p:nvPr/>
        </p:nvSpPr>
        <p:spPr>
          <a:xfrm>
            <a:off x="6458195" y="766093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levenLabs_2025-01-02T18_52_39_Alice_pre_s45_sb61_se0_b_m2 (1)">
            <a:hlinkClick r:id="" action="ppaction://media"/>
            <a:extLst>
              <a:ext uri="{FF2B5EF4-FFF2-40B4-BE49-F238E27FC236}">
                <a16:creationId xmlns:a16="http://schemas.microsoft.com/office/drawing/2014/main" id="{0F982D29-9478-F058-FBAD-EEB9461C8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5131" y="7557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3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F1B28-E0D3-AFD0-41B8-D25EBAF5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B344-C6EF-6825-C181-5E19179F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40831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Not the best response.</a:t>
            </a:r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5F43C402-F9C6-8A37-193D-4CDE13CC2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241662" y="2583688"/>
            <a:ext cx="5501348" cy="1371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05575-32C3-E3EE-4784-2534191B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92" y="2324149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 doesn’t really encourage the customer about the food as you say you haven’t t</a:t>
            </a:r>
            <a:r>
              <a:rPr lang="en-GB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ried it. 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 descr="Arrow - Free vector clipart images on creazilla.com">
            <a:extLst>
              <a:ext uri="{FF2B5EF4-FFF2-40B4-BE49-F238E27FC236}">
                <a16:creationId xmlns:a16="http://schemas.microsoft.com/office/drawing/2014/main" id="{6D447AB7-1F2F-B3A4-A13E-D8C19AB02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38796" y="4216446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5AE58CDC-609C-4480-0C73-4CCF66BCD488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C85A7-4957-E5C8-DC1C-173636207381}"/>
              </a:ext>
            </a:extLst>
          </p:cNvPr>
          <p:cNvSpPr/>
          <p:nvPr/>
        </p:nvSpPr>
        <p:spPr>
          <a:xfrm>
            <a:off x="6762261" y="1359994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52_57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05D175FD-BC24-4E81-E91C-8378483D4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9197" y="135999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25B6D-C5D6-CAE0-5FC3-9E76C2168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9AC8-F1D2-44A1-D0D3-56045B81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40831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Not the best response.</a:t>
            </a:r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D4FCB3E8-02F5-DE23-505C-271B5466F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241662" y="2583688"/>
            <a:ext cx="5501348" cy="1371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2A2C0-B4B9-F0EF-D95C-1E4606661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92" y="2324149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It’s not bad but doesn’t really excite the customer about the food if the waiter isn’t interested in it.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 descr="Arrow - Free vector clipart images on creazilla.com">
            <a:extLst>
              <a:ext uri="{FF2B5EF4-FFF2-40B4-BE49-F238E27FC236}">
                <a16:creationId xmlns:a16="http://schemas.microsoft.com/office/drawing/2014/main" id="{64A50103-0B97-0982-2559-5B869C4A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38796" y="4216446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B546B3AA-BD06-92C8-5430-3FFD21C40FEF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680D9-7C1F-CFC9-4106-275467D304C2}"/>
              </a:ext>
            </a:extLst>
          </p:cNvPr>
          <p:cNvSpPr/>
          <p:nvPr/>
        </p:nvSpPr>
        <p:spPr>
          <a:xfrm>
            <a:off x="6778303" y="1184414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53_13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926B934E-8E40-1F6B-D239-777A7FE31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65239" y="12081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B6F6C-0169-C3E3-725A-733FE499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8142-A022-EA42-1ECC-77842FA9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17580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Excellent Response!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86A3-CE81-8C13-CE39-96951D174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819" y="2342387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is professional. You sound enthusiastic about the food and have offered another item from the menu.</a:t>
            </a:r>
            <a:endParaRPr lang="en-US" dirty="0"/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23621B72-EBA2-5B90-105F-F83D130E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row - Free vector clipart images on creazilla.com">
            <a:extLst>
              <a:ext uri="{FF2B5EF4-FFF2-40B4-BE49-F238E27FC236}">
                <a16:creationId xmlns:a16="http://schemas.microsoft.com/office/drawing/2014/main" id="{53DDD266-D671-BC62-7A27-B22A2FA58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88880" y="4091032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DBF4B878-0BD5-BCF9-36AB-E366B73C4A4C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for next scenario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001B50-7A37-D02A-ABA9-4F8F4E5D09C8}"/>
              </a:ext>
            </a:extLst>
          </p:cNvPr>
          <p:cNvSpPr/>
          <p:nvPr/>
        </p:nvSpPr>
        <p:spPr>
          <a:xfrm>
            <a:off x="6666009" y="1336743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levenLabs_2025-01-02T18_53_32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B595A5D1-48C4-66A8-FED5-F54FF70027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52945" y="13458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81DEA-0409-9D20-E906-F4D36B093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C4B-46E1-1B8B-299A-B0C4D8A8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17580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Excellent Response!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D1B1-24E5-2F70-89E0-B90F35874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0610" y="2000983"/>
            <a:ext cx="5820547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is polite. You have listened to the customer making them feel relaxed and have offered to help them if they need it.</a:t>
            </a:r>
            <a:endParaRPr lang="en-US" dirty="0"/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CA63958C-E3E7-DAA5-47D9-98F10D8C8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row - Free vector clipart images on creazilla.com">
            <a:extLst>
              <a:ext uri="{FF2B5EF4-FFF2-40B4-BE49-F238E27FC236}">
                <a16:creationId xmlns:a16="http://schemas.microsoft.com/office/drawing/2014/main" id="{CE427917-E756-D37D-9657-7E1E87E0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88880" y="4091032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3ED6EA27-2A7A-AB1B-8B74-608BCCBDC26B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for next scenario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A1AA1F-82A5-14F4-581A-BA862FC3C42D}"/>
              </a:ext>
            </a:extLst>
          </p:cNvPr>
          <p:cNvSpPr/>
          <p:nvPr/>
        </p:nvSpPr>
        <p:spPr>
          <a:xfrm>
            <a:off x="6297040" y="927904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levenLabs_2025-01-02T18_53_45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189DE78C-7263-4FA4-1572-9D5067A31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3976" y="89758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847F-662E-C849-6113-5E3963E3A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C8FD-069B-1A90-05B2-68A01548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31834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Poor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4AAD-8464-93C8-8135-723D8F905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040" y="2342387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You are rushing the customer and not making them feel valued.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50FA1A67-6777-6F16-7266-B070517DF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7FBFA197-DCD1-E3F4-6A2D-30CC67987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9885" y="3866839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0D161917-0FA4-2B6E-95A0-5E517B0D36F2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D2EBD0-E485-11F5-AD33-9FF8ED0C89BA}"/>
              </a:ext>
            </a:extLst>
          </p:cNvPr>
          <p:cNvSpPr/>
          <p:nvPr/>
        </p:nvSpPr>
        <p:spPr>
          <a:xfrm>
            <a:off x="6617882" y="1177635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54_03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CF7FAFD3-AF33-5322-0DCA-1E305597E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04818" y="11867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8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69CD-893B-7218-50C5-0D08684E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E359-FF74-FC0C-697D-1F713E8D0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40831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Not the best response.</a:t>
            </a:r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7391456B-76C3-1B5B-651D-5BA8E24E7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241662" y="2583688"/>
            <a:ext cx="5501348" cy="1371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734C-43C1-28C7-8335-34042C792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234" y="2208898"/>
            <a:ext cx="5458838" cy="2908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It’s not bad but you haven’t listened to the customer. </a:t>
            </a:r>
          </a:p>
          <a:p>
            <a:pPr marL="0" indent="0">
              <a:buNone/>
            </a:pPr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They said 2 minutes and you have told them you will be 10 minutes.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 descr="Arrow - Free vector clipart images on creazilla.com">
            <a:extLst>
              <a:ext uri="{FF2B5EF4-FFF2-40B4-BE49-F238E27FC236}">
                <a16:creationId xmlns:a16="http://schemas.microsoft.com/office/drawing/2014/main" id="{BAB90912-78FD-3F8E-747C-A4209582D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51684" y="4091031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B568E650-1077-55FA-958D-3D5F8B1C6E58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A2C92-C5F8-5D38-8D7C-23FAC956FBE3}"/>
              </a:ext>
            </a:extLst>
          </p:cNvPr>
          <p:cNvSpPr/>
          <p:nvPr/>
        </p:nvSpPr>
        <p:spPr>
          <a:xfrm>
            <a:off x="6164799" y="1103612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54_19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4E9AF2C4-9DE1-DDD3-E75A-8307D2EA4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1576" y="10737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3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BCD52-829D-764A-7202-94C54E9A2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FF18-DFA9-FC74-E35D-0E3D34EE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919" y="1620583"/>
            <a:ext cx="3924300" cy="496856"/>
          </a:xfrm>
        </p:spPr>
        <p:txBody>
          <a:bodyPr>
            <a:normAutofit/>
          </a:bodyPr>
          <a:lstStyle/>
          <a:p>
            <a:r>
              <a:rPr lang="en-US" sz="2400" dirty="0"/>
              <a:t>Click on the correct response</a:t>
            </a:r>
          </a:p>
        </p:txBody>
      </p:sp>
      <p:pic>
        <p:nvPicPr>
          <p:cNvPr id="4" name="Picture 3" descr="A red and yellow logo&#10;&#10;Description automatically generated">
            <a:extLst>
              <a:ext uri="{FF2B5EF4-FFF2-40B4-BE49-F238E27FC236}">
                <a16:creationId xmlns:a16="http://schemas.microsoft.com/office/drawing/2014/main" id="{2C8795CA-753B-65E8-848E-7C67ECCEA4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11" y="434521"/>
            <a:ext cx="2145247" cy="1035082"/>
          </a:xfrm>
          <a:prstGeom prst="rect">
            <a:avLst/>
          </a:prstGeom>
        </p:spPr>
      </p:pic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8256E0FC-DD89-B71B-071C-28B8A11B9E99}"/>
              </a:ext>
            </a:extLst>
          </p:cNvPr>
          <p:cNvSpPr txBox="1"/>
          <p:nvPr/>
        </p:nvSpPr>
        <p:spPr>
          <a:xfrm>
            <a:off x="8034337" y="3930025"/>
            <a:ext cx="3924300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>
              <a:tabLst>
                <a:tab pos="139700" algn="l"/>
                <a:tab pos="457200" algn="l"/>
              </a:tabLst>
            </a:pPr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"Certainly! I’ll bring the bill right over. Is there anything else I can get you before you leave?"</a:t>
            </a:r>
            <a:endParaRPr lang="en-GB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hlinkClick r:id="rId13" action="ppaction://hlinksldjump"/>
            <a:extLst>
              <a:ext uri="{FF2B5EF4-FFF2-40B4-BE49-F238E27FC236}">
                <a16:creationId xmlns:a16="http://schemas.microsoft.com/office/drawing/2014/main" id="{E0D78755-F213-809C-F86E-E980713823CD}"/>
              </a:ext>
            </a:extLst>
          </p:cNvPr>
          <p:cNvSpPr txBox="1"/>
          <p:nvPr/>
        </p:nvSpPr>
        <p:spPr>
          <a:xfrm>
            <a:off x="8034337" y="2650995"/>
            <a:ext cx="3924300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"Are you sure you’re ready to pay? You don’t seem done."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8" name="TextBox 7">
            <a:hlinkClick r:id="rId14" action="ppaction://hlinksldjump"/>
            <a:extLst>
              <a:ext uri="{FF2B5EF4-FFF2-40B4-BE49-F238E27FC236}">
                <a16:creationId xmlns:a16="http://schemas.microsoft.com/office/drawing/2014/main" id="{BF0569E5-3067-4E59-C359-D67E535F3A34}"/>
              </a:ext>
            </a:extLst>
          </p:cNvPr>
          <p:cNvSpPr txBox="1"/>
          <p:nvPr/>
        </p:nvSpPr>
        <p:spPr>
          <a:xfrm>
            <a:off x="8034337" y="5470396"/>
            <a:ext cx="3924301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"Okay, I’ll bring it when I can. Don’t worry about it."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C4496-DAC0-A831-3526-9B6800D324F6}"/>
              </a:ext>
            </a:extLst>
          </p:cNvPr>
          <p:cNvSpPr/>
          <p:nvPr/>
        </p:nvSpPr>
        <p:spPr>
          <a:xfrm>
            <a:off x="7226171" y="2519323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4CB6D0-AB30-F7B8-8600-49AE28BCDDF9}"/>
              </a:ext>
            </a:extLst>
          </p:cNvPr>
          <p:cNvSpPr/>
          <p:nvPr/>
        </p:nvSpPr>
        <p:spPr>
          <a:xfrm>
            <a:off x="7216645" y="395712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3411A9-685A-2564-176A-3808A4F965AE}"/>
              </a:ext>
            </a:extLst>
          </p:cNvPr>
          <p:cNvSpPr/>
          <p:nvPr/>
        </p:nvSpPr>
        <p:spPr>
          <a:xfrm>
            <a:off x="7234369" y="5338724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ustomer 4">
            <a:hlinkClick r:id="" action="ppaction://media"/>
            <a:extLst>
              <a:ext uri="{FF2B5EF4-FFF2-40B4-BE49-F238E27FC236}">
                <a16:creationId xmlns:a16="http://schemas.microsoft.com/office/drawing/2014/main" id="{491FA0EC-6C58-1DAD-CEEF-3C65B8032E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r="12577"/>
          <a:stretch/>
        </p:blipFill>
        <p:spPr>
          <a:xfrm>
            <a:off x="117476" y="1846678"/>
            <a:ext cx="6841118" cy="4401723"/>
          </a:xfrm>
          <a:prstGeom prst="rect">
            <a:avLst/>
          </a:prstGeom>
        </p:spPr>
      </p:pic>
      <p:pic>
        <p:nvPicPr>
          <p:cNvPr id="17" name="ElevenLabs_2025-01-02T09_16_51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8795D6C5-2F4D-ECC3-CC80-36AAC4B8D3F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64439" y="5435974"/>
            <a:ext cx="635334" cy="635334"/>
          </a:xfrm>
          <a:prstGeom prst="rect">
            <a:avLst/>
          </a:prstGeom>
        </p:spPr>
      </p:pic>
      <p:pic>
        <p:nvPicPr>
          <p:cNvPr id="18" name="ElevenLabs_2025-01-02T09_16_28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D34B8119-DF32-BCBC-2485-8E3308568AB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59341" y="4068924"/>
            <a:ext cx="645531" cy="645531"/>
          </a:xfrm>
          <a:prstGeom prst="rect">
            <a:avLst/>
          </a:prstGeom>
        </p:spPr>
      </p:pic>
      <p:pic>
        <p:nvPicPr>
          <p:cNvPr id="19" name="ElevenLabs_2025-01-02T09_16_14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90CCAE69-C592-2232-BBE9-5516A857B5B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59341" y="2645566"/>
            <a:ext cx="614947" cy="6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6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38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57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B4CB-9055-40F0-32F0-3795989A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3C42-4512-8407-B0EE-3A4EB9C7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22758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Poor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66053-F527-1FAC-9055-F2713B69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26577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You haven’t listened to the customer or made them feel better.</a:t>
            </a:r>
          </a:p>
          <a:p>
            <a:pPr marL="0" indent="0">
              <a:buNone/>
            </a:pPr>
            <a:r>
              <a:rPr lang="en-GB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They will still be quite angry and it sounds like you are blaming them for not being patient.</a:t>
            </a:r>
            <a:endParaRPr lang="en-GB" dirty="0">
              <a:effectLst/>
              <a:latin typeface="Century Gothic" panose="020B0502020202020204" pitchFamily="34" charset="0"/>
              <a:ea typeface="Aptos" panose="020B0004020202020204" pitchFamily="34" charset="0"/>
              <a:cs typeface="Times-Roman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048988C4-4B9D-E24F-D81F-A25B3AA23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3D26E9EE-CED0-DDE9-AF0B-7EC473222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1865" y="3890699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2543DC75-03B7-6F81-F306-4FAEFF423052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F399B-ED05-694C-17A5-ACA47173998D}"/>
              </a:ext>
            </a:extLst>
          </p:cNvPr>
          <p:cNvSpPr/>
          <p:nvPr/>
        </p:nvSpPr>
        <p:spPr>
          <a:xfrm>
            <a:off x="6297040" y="927904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levenLabs_2025-01-02T18_54_43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606208ED-0274-AD22-A19C-893F5C213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3976" y="9279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98B67-E716-D241-CDBE-4AE4C5547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33C2-0CE5-7DB8-D063-C488C281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22758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Poor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E7B71-C403-7D87-3F79-890B5E4A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26577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You are just complaining about the staffing, but the customer doesn’t want to hear this as it doesn’t offer to fix their problem.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DC593635-349B-DD9D-B7C4-B54183DF1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row - Free vector clipart images on creazilla.com">
            <a:extLst>
              <a:ext uri="{FF2B5EF4-FFF2-40B4-BE49-F238E27FC236}">
                <a16:creationId xmlns:a16="http://schemas.microsoft.com/office/drawing/2014/main" id="{B65EF2B8-F2C7-143E-5F4C-2B35AF22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1865" y="3890699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08B561E9-28A6-71DA-8BA6-6E8392A249B5}"/>
              </a:ext>
            </a:extLst>
          </p:cNvPr>
          <p:cNvSpPr txBox="1"/>
          <p:nvPr/>
        </p:nvSpPr>
        <p:spPr>
          <a:xfrm>
            <a:off x="3932811" y="5870338"/>
            <a:ext cx="5050768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to go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064F3-34CB-7B6D-18ED-BAE8CA4A6EF5}"/>
              </a:ext>
            </a:extLst>
          </p:cNvPr>
          <p:cNvSpPr/>
          <p:nvPr/>
        </p:nvSpPr>
        <p:spPr>
          <a:xfrm>
            <a:off x="6458195" y="1170841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levenLabs_2025-01-02T18_55_05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7EA544E9-9F66-5ADD-A711-C35D2FF5F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5131" y="11706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CD611-9D08-90FC-30DD-6F23E9D6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DCF3-EAA0-06CB-DA57-544014A4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4" y="417580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Excellent Response!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7154-59DF-9A76-8ECF-103A43376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is polite and professional. You have apologised and offered to fix the issue straight away.</a:t>
            </a:r>
          </a:p>
          <a:p>
            <a:r>
              <a:rPr lang="en-GB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This will make the customer feel valued. </a:t>
            </a:r>
            <a:endParaRPr lang="en-US" dirty="0"/>
          </a:p>
        </p:txBody>
      </p:sp>
      <p:pic>
        <p:nvPicPr>
          <p:cNvPr id="4" name="Picture 4" descr="Best Emoji Rating Scale Royalty-Free Images, Stock Photos &amp; Pictures |  Shutterstock">
            <a:extLst>
              <a:ext uri="{FF2B5EF4-FFF2-40B4-BE49-F238E27FC236}">
                <a16:creationId xmlns:a16="http://schemas.microsoft.com/office/drawing/2014/main" id="{4F252675-DCA8-955D-0557-B717AE7E2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18"/>
          <a:stretch/>
        </p:blipFill>
        <p:spPr bwMode="auto">
          <a:xfrm>
            <a:off x="95857" y="2342387"/>
            <a:ext cx="551614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row - Free vector clipart images on creazilla.com">
            <a:extLst>
              <a:ext uri="{FF2B5EF4-FFF2-40B4-BE49-F238E27FC236}">
                <a16:creationId xmlns:a16="http://schemas.microsoft.com/office/drawing/2014/main" id="{5A61DDCE-E018-1F48-654D-CA6266D67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88880" y="4091032"/>
            <a:ext cx="1135764" cy="8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08B8E02A-EC60-9C34-FC23-7714888F52DB}"/>
              </a:ext>
            </a:extLst>
          </p:cNvPr>
          <p:cNvSpPr txBox="1"/>
          <p:nvPr/>
        </p:nvSpPr>
        <p:spPr>
          <a:xfrm>
            <a:off x="3932811" y="5332353"/>
            <a:ext cx="5050768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 algn="ctr">
              <a:tabLst>
                <a:tab pos="139700" algn="l"/>
                <a:tab pos="457200" algn="l"/>
              </a:tabLst>
            </a:pPr>
            <a:r>
              <a:rPr lang="en-GB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Click for next part of your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F1DCFC-2DE6-F983-945F-D7B44AB206EA}"/>
              </a:ext>
            </a:extLst>
          </p:cNvPr>
          <p:cNvSpPr/>
          <p:nvPr/>
        </p:nvSpPr>
        <p:spPr>
          <a:xfrm>
            <a:off x="6297040" y="927904"/>
            <a:ext cx="986673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venLabs_2025-01-02T18_55_21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EDACCDB0-4274-7E3A-B98F-F8ED04E99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3976" y="9174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8C7D3-8721-BC1D-2020-C18A18BCA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4FAC-EAD9-A19F-006D-FC77D81F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919" y="1620583"/>
            <a:ext cx="3924300" cy="496856"/>
          </a:xfrm>
        </p:spPr>
        <p:txBody>
          <a:bodyPr>
            <a:normAutofit/>
          </a:bodyPr>
          <a:lstStyle/>
          <a:p>
            <a:r>
              <a:rPr lang="en-US" sz="2400" dirty="0"/>
              <a:t>Click on the correct response</a:t>
            </a:r>
          </a:p>
        </p:txBody>
      </p:sp>
      <p:pic>
        <p:nvPicPr>
          <p:cNvPr id="4" name="Picture 3" descr="A red and yellow logo&#10;&#10;Description automatically generated">
            <a:extLst>
              <a:ext uri="{FF2B5EF4-FFF2-40B4-BE49-F238E27FC236}">
                <a16:creationId xmlns:a16="http://schemas.microsoft.com/office/drawing/2014/main" id="{A1D8E147-81E6-44A3-8711-D6D2059CD7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75" y="427002"/>
            <a:ext cx="2145247" cy="1035082"/>
          </a:xfrm>
          <a:prstGeom prst="rect">
            <a:avLst/>
          </a:prstGeom>
        </p:spPr>
      </p:pic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3B3F6C40-0018-0CFE-D695-441F40BCD087}"/>
              </a:ext>
            </a:extLst>
          </p:cNvPr>
          <p:cNvSpPr txBox="1"/>
          <p:nvPr/>
        </p:nvSpPr>
        <p:spPr>
          <a:xfrm>
            <a:off x="8034338" y="3943474"/>
            <a:ext cx="3924300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"That’s weird because I wrote it down right. Are you sure you ordered the cheese salad?"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7" name="TextBox 6">
            <a:hlinkClick r:id="rId13" action="ppaction://hlinksldjump"/>
            <a:extLst>
              <a:ext uri="{FF2B5EF4-FFF2-40B4-BE49-F238E27FC236}">
                <a16:creationId xmlns:a16="http://schemas.microsoft.com/office/drawing/2014/main" id="{9463BF55-59EA-F2B2-9EFE-B074BA176B1B}"/>
              </a:ext>
            </a:extLst>
          </p:cNvPr>
          <p:cNvSpPr txBox="1"/>
          <p:nvPr/>
        </p:nvSpPr>
        <p:spPr>
          <a:xfrm>
            <a:off x="8034338" y="2650995"/>
            <a:ext cx="3924300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"Oh, I guess we made a mistake. I’ll tell someone to fix it."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8" name="TextBox 7">
            <a:hlinkClick r:id="rId14" action="ppaction://hlinksldjump"/>
            <a:extLst>
              <a:ext uri="{FF2B5EF4-FFF2-40B4-BE49-F238E27FC236}">
                <a16:creationId xmlns:a16="http://schemas.microsoft.com/office/drawing/2014/main" id="{F7FD89C2-6723-D26A-684C-C591C2EDE536}"/>
              </a:ext>
            </a:extLst>
          </p:cNvPr>
          <p:cNvSpPr txBox="1"/>
          <p:nvPr/>
        </p:nvSpPr>
        <p:spPr>
          <a:xfrm>
            <a:off x="8034337" y="5340728"/>
            <a:ext cx="3924301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>
              <a:tabLst>
                <a:tab pos="139700" algn="l"/>
                <a:tab pos="457200" algn="l"/>
              </a:tabLst>
            </a:pPr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"I’m so sorry for the mix-up! I’ll get </a:t>
            </a:r>
            <a:r>
              <a:rPr lang="en-GB" dirty="0"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you a cheese salad </a:t>
            </a:r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right away. Thank you for letting me know."</a:t>
            </a:r>
            <a:endParaRPr lang="en-GB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403D79-5922-E4AF-5A70-1EBE5BC975E6}"/>
              </a:ext>
            </a:extLst>
          </p:cNvPr>
          <p:cNvSpPr/>
          <p:nvPr/>
        </p:nvSpPr>
        <p:spPr>
          <a:xfrm>
            <a:off x="7226171" y="2519323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A685F-880E-72F2-8D32-3CFAB90AE4CE}"/>
              </a:ext>
            </a:extLst>
          </p:cNvPr>
          <p:cNvSpPr/>
          <p:nvPr/>
        </p:nvSpPr>
        <p:spPr>
          <a:xfrm>
            <a:off x="7223845" y="395712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4D9E34-0646-FD0E-D1DC-DAAC901E07EC}"/>
              </a:ext>
            </a:extLst>
          </p:cNvPr>
          <p:cNvSpPr/>
          <p:nvPr/>
        </p:nvSpPr>
        <p:spPr>
          <a:xfrm>
            <a:off x="7234369" y="5338724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ustomer 4 (1)">
            <a:hlinkClick r:id="" action="ppaction://media"/>
            <a:extLst>
              <a:ext uri="{FF2B5EF4-FFF2-40B4-BE49-F238E27FC236}">
                <a16:creationId xmlns:a16="http://schemas.microsoft.com/office/drawing/2014/main" id="{DA90F17F-A95E-63FA-11F6-00009BFAF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r="11694"/>
          <a:stretch/>
        </p:blipFill>
        <p:spPr>
          <a:xfrm>
            <a:off x="233362" y="1918364"/>
            <a:ext cx="6797675" cy="4330037"/>
          </a:xfrm>
          <a:prstGeom prst="rect">
            <a:avLst/>
          </a:prstGeom>
        </p:spPr>
      </p:pic>
      <p:pic>
        <p:nvPicPr>
          <p:cNvPr id="18" name="ElevenLabs_2025-01-02T09_18_06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3E3BAB9E-0E19-FAFD-F6AB-802DA361EA7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57031" y="4105879"/>
            <a:ext cx="598519" cy="598519"/>
          </a:xfrm>
          <a:prstGeom prst="rect">
            <a:avLst/>
          </a:prstGeom>
        </p:spPr>
      </p:pic>
      <p:pic>
        <p:nvPicPr>
          <p:cNvPr id="19" name="ElevenLabs_2025-01-02T09_17_53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071C959F-997F-9A5E-7B6D-AAEC1487B85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63685" y="2664712"/>
            <a:ext cx="606260" cy="606260"/>
          </a:xfrm>
          <a:prstGeom prst="rect">
            <a:avLst/>
          </a:prstGeom>
        </p:spPr>
      </p:pic>
      <p:pic>
        <p:nvPicPr>
          <p:cNvPr id="20" name="ElevenLabs_2025-01-02T09_44_50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CE3E7DA6-F7FA-F225-D7F9-E7ECF2EA9C7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86365" y="5487113"/>
            <a:ext cx="580813" cy="58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5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29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A4310-8674-01AA-A1B7-0DCA9FE9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14BE-A52B-7D71-FF60-4E3EB634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014" y="1735829"/>
            <a:ext cx="3924300" cy="496856"/>
          </a:xfrm>
        </p:spPr>
        <p:txBody>
          <a:bodyPr>
            <a:normAutofit/>
          </a:bodyPr>
          <a:lstStyle/>
          <a:p>
            <a:r>
              <a:rPr lang="en-US" sz="2400" dirty="0"/>
              <a:t>Click on the correct response</a:t>
            </a:r>
          </a:p>
        </p:txBody>
      </p:sp>
      <p:pic>
        <p:nvPicPr>
          <p:cNvPr id="4" name="Picture 3" descr="A red and yellow logo&#10;&#10;Description automatically generated">
            <a:extLst>
              <a:ext uri="{FF2B5EF4-FFF2-40B4-BE49-F238E27FC236}">
                <a16:creationId xmlns:a16="http://schemas.microsoft.com/office/drawing/2014/main" id="{1165351F-9140-36A4-8E2A-0A2198EC861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21" y="443044"/>
            <a:ext cx="2145247" cy="1035082"/>
          </a:xfrm>
          <a:prstGeom prst="rect">
            <a:avLst/>
          </a:prstGeom>
        </p:spPr>
      </p:pic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4A49F9C0-3406-7733-B1C9-B2D35F4118A2}"/>
              </a:ext>
            </a:extLst>
          </p:cNvPr>
          <p:cNvSpPr txBox="1"/>
          <p:nvPr/>
        </p:nvSpPr>
        <p:spPr>
          <a:xfrm>
            <a:off x="8034337" y="4088799"/>
            <a:ext cx="3924300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"Good to hear. I knew it would be good."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7" name="TextBox 6">
            <a:hlinkClick r:id="rId13" action="ppaction://hlinksldjump"/>
            <a:extLst>
              <a:ext uri="{FF2B5EF4-FFF2-40B4-BE49-F238E27FC236}">
                <a16:creationId xmlns:a16="http://schemas.microsoft.com/office/drawing/2014/main" id="{88D435A8-9F51-ECE2-5369-834AC8AE8958}"/>
              </a:ext>
            </a:extLst>
          </p:cNvPr>
          <p:cNvSpPr txBox="1"/>
          <p:nvPr/>
        </p:nvSpPr>
        <p:spPr>
          <a:xfrm>
            <a:off x="8034338" y="2505670"/>
            <a:ext cx="3924300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I’m so glad you enjoyed it! Is there anything else I can bring you, or are you all set for now?"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8" name="TextBox 7">
            <a:hlinkClick r:id="rId14" action="ppaction://hlinksldjump"/>
            <a:extLst>
              <a:ext uri="{FF2B5EF4-FFF2-40B4-BE49-F238E27FC236}">
                <a16:creationId xmlns:a16="http://schemas.microsoft.com/office/drawing/2014/main" id="{09D82975-48D8-40E7-DC24-454AF4CF9F62}"/>
              </a:ext>
            </a:extLst>
          </p:cNvPr>
          <p:cNvSpPr txBox="1"/>
          <p:nvPr/>
        </p:nvSpPr>
        <p:spPr>
          <a:xfrm>
            <a:off x="8034337" y="5470396"/>
            <a:ext cx="3924301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>
              <a:tabLst>
                <a:tab pos="139700" algn="l"/>
                <a:tab pos="457200" algn="l"/>
              </a:tabLst>
            </a:pPr>
            <a:r>
              <a:rPr lang="en-GB" sz="18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-Roman"/>
              </a:rPr>
              <a:t>"Well, I’m happy you liked it. I brought it to you, though."</a:t>
            </a:r>
            <a:r>
              <a:rPr lang="en-GB" dirty="0">
                <a:effectLst/>
              </a:rPr>
              <a:t> </a:t>
            </a:r>
            <a:endParaRPr lang="en-GB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B8F72-C113-B5D6-1B54-DDFF08202165}"/>
              </a:ext>
            </a:extLst>
          </p:cNvPr>
          <p:cNvSpPr/>
          <p:nvPr/>
        </p:nvSpPr>
        <p:spPr>
          <a:xfrm>
            <a:off x="7226171" y="2519323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D3B54E-8FCA-53C8-BFD6-1529EC31A2C5}"/>
              </a:ext>
            </a:extLst>
          </p:cNvPr>
          <p:cNvSpPr/>
          <p:nvPr/>
        </p:nvSpPr>
        <p:spPr>
          <a:xfrm>
            <a:off x="7223845" y="395712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D0E74F-4D5D-392D-6CC7-55C53818ECDC}"/>
              </a:ext>
            </a:extLst>
          </p:cNvPr>
          <p:cNvSpPr/>
          <p:nvPr/>
        </p:nvSpPr>
        <p:spPr>
          <a:xfrm>
            <a:off x="7234369" y="5338724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Customer 4 (2)">
            <a:hlinkClick r:id="" action="ppaction://media"/>
            <a:extLst>
              <a:ext uri="{FF2B5EF4-FFF2-40B4-BE49-F238E27FC236}">
                <a16:creationId xmlns:a16="http://schemas.microsoft.com/office/drawing/2014/main" id="{2E0CF4D4-52A8-426C-1068-5C957B5F77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r="12239"/>
          <a:stretch/>
        </p:blipFill>
        <p:spPr>
          <a:xfrm>
            <a:off x="233362" y="1906550"/>
            <a:ext cx="6774167" cy="4341851"/>
          </a:xfrm>
          <a:prstGeom prst="rect">
            <a:avLst/>
          </a:prstGeom>
        </p:spPr>
      </p:pic>
      <p:pic>
        <p:nvPicPr>
          <p:cNvPr id="5" name="ElevenLabs_2025-01-02T09_20_04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AD23E62B-27CD-03A0-F5F4-9572163A3D6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35775" y="5470396"/>
            <a:ext cx="652963" cy="652963"/>
          </a:xfrm>
          <a:prstGeom prst="rect">
            <a:avLst/>
          </a:prstGeom>
        </p:spPr>
      </p:pic>
      <p:pic>
        <p:nvPicPr>
          <p:cNvPr id="9" name="ElevenLabs_2025-01-02T09_19_50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630E5C63-21A4-99C8-A017-D668AB121E0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34369" y="4060696"/>
            <a:ext cx="646331" cy="646331"/>
          </a:xfrm>
          <a:prstGeom prst="rect">
            <a:avLst/>
          </a:prstGeom>
        </p:spPr>
      </p:pic>
      <p:pic>
        <p:nvPicPr>
          <p:cNvPr id="10" name="ElevenLabs_2025-01-02T09_19_31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D7C91FF8-9B32-0594-9304-E4C1F2DD012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58673" y="2645566"/>
            <a:ext cx="616284" cy="6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56E3B-7A70-AE3E-8D5C-E0585D43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ADDE-DBBC-C851-CF28-B1508255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4338" y="1750953"/>
            <a:ext cx="3924300" cy="496856"/>
          </a:xfrm>
        </p:spPr>
        <p:txBody>
          <a:bodyPr>
            <a:normAutofit/>
          </a:bodyPr>
          <a:lstStyle/>
          <a:p>
            <a:r>
              <a:rPr lang="en-US" sz="2400" dirty="0"/>
              <a:t>Click on the correct response</a:t>
            </a:r>
          </a:p>
        </p:txBody>
      </p:sp>
      <p:pic>
        <p:nvPicPr>
          <p:cNvPr id="4" name="Picture 3" descr="A red and yellow logo&#10;&#10;Description automatically generated">
            <a:extLst>
              <a:ext uri="{FF2B5EF4-FFF2-40B4-BE49-F238E27FC236}">
                <a16:creationId xmlns:a16="http://schemas.microsoft.com/office/drawing/2014/main" id="{DBD87560-C799-5194-A3E2-8328A413DD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712" y="410959"/>
            <a:ext cx="2145247" cy="1035082"/>
          </a:xfrm>
          <a:prstGeom prst="rect">
            <a:avLst/>
          </a:prstGeom>
        </p:spPr>
      </p:pic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63779709-CC3C-A2BA-842F-AED8A9AABB0F}"/>
              </a:ext>
            </a:extLst>
          </p:cNvPr>
          <p:cNvSpPr txBox="1"/>
          <p:nvPr/>
        </p:nvSpPr>
        <p:spPr>
          <a:xfrm>
            <a:off x="8034338" y="3830882"/>
            <a:ext cx="3924300" cy="1200329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"I’m so sorry for the confusion! Let me take a look at the bill and sort this out for you right away. I’ll make sure it’s corrected."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hlinkClick r:id="rId13" action="ppaction://hlinksldjump"/>
            <a:extLst>
              <a:ext uri="{FF2B5EF4-FFF2-40B4-BE49-F238E27FC236}">
                <a16:creationId xmlns:a16="http://schemas.microsoft.com/office/drawing/2014/main" id="{D0EB1EBD-7EB8-1828-3C7C-B0D786A2BB13}"/>
              </a:ext>
            </a:extLst>
          </p:cNvPr>
          <p:cNvSpPr txBox="1"/>
          <p:nvPr/>
        </p:nvSpPr>
        <p:spPr>
          <a:xfrm>
            <a:off x="8034338" y="2650995"/>
            <a:ext cx="3924300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"Well, the bill looks fine to me. Maybe you didn’t notice it."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hlinkClick r:id="rId14" action="ppaction://hlinksldjump"/>
            <a:extLst>
              <a:ext uri="{FF2B5EF4-FFF2-40B4-BE49-F238E27FC236}">
                <a16:creationId xmlns:a16="http://schemas.microsoft.com/office/drawing/2014/main" id="{D9476B9C-F8DF-ADCE-B810-D9CB230E0B8D}"/>
              </a:ext>
            </a:extLst>
          </p:cNvPr>
          <p:cNvSpPr txBox="1"/>
          <p:nvPr/>
        </p:nvSpPr>
        <p:spPr>
          <a:xfrm>
            <a:off x="8034337" y="5340728"/>
            <a:ext cx="3924301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>
              <a:tabLst>
                <a:tab pos="139700" algn="l"/>
                <a:tab pos="457200" algn="l"/>
              </a:tabLst>
            </a:pPr>
            <a:r>
              <a:rPr lang="en-GB" dirty="0">
                <a:latin typeface="Century Gothic" panose="020B0502020202020204" pitchFamily="34" charset="0"/>
              </a:rPr>
              <a:t>"I’ll have to ask the manager, but they’re really busy, so it might take a while."</a:t>
            </a:r>
            <a:endParaRPr lang="en-GB" sz="1800" dirty="0">
              <a:effectLst/>
              <a:latin typeface="Century Gothic" panose="020B0502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2A055D-79ED-343A-7023-169AD02CB3BC}"/>
              </a:ext>
            </a:extLst>
          </p:cNvPr>
          <p:cNvSpPr/>
          <p:nvPr/>
        </p:nvSpPr>
        <p:spPr>
          <a:xfrm>
            <a:off x="7226171" y="2519323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85B89-2FF8-90B9-71C2-8777BBF9542D}"/>
              </a:ext>
            </a:extLst>
          </p:cNvPr>
          <p:cNvSpPr/>
          <p:nvPr/>
        </p:nvSpPr>
        <p:spPr>
          <a:xfrm>
            <a:off x="7223845" y="395712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B1C20A-E22D-124A-2297-45E882547CB6}"/>
              </a:ext>
            </a:extLst>
          </p:cNvPr>
          <p:cNvSpPr/>
          <p:nvPr/>
        </p:nvSpPr>
        <p:spPr>
          <a:xfrm>
            <a:off x="7234369" y="5338724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Customer 4 (3)">
            <a:hlinkClick r:id="" action="ppaction://media"/>
            <a:extLst>
              <a:ext uri="{FF2B5EF4-FFF2-40B4-BE49-F238E27FC236}">
                <a16:creationId xmlns:a16="http://schemas.microsoft.com/office/drawing/2014/main" id="{3407F426-1094-6C0B-4C7E-F4DB9E5429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r="14237"/>
          <a:stretch/>
        </p:blipFill>
        <p:spPr>
          <a:xfrm>
            <a:off x="233362" y="1906549"/>
            <a:ext cx="6619949" cy="4341852"/>
          </a:xfrm>
          <a:prstGeom prst="rect">
            <a:avLst/>
          </a:prstGeom>
        </p:spPr>
      </p:pic>
      <p:pic>
        <p:nvPicPr>
          <p:cNvPr id="5" name="ElevenLabs_2025-01-02T09_21_38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8C3E6216-77A3-D345-20ED-132E4C06CA5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70575" y="5455918"/>
            <a:ext cx="628687" cy="628687"/>
          </a:xfrm>
          <a:prstGeom prst="rect">
            <a:avLst/>
          </a:prstGeom>
        </p:spPr>
      </p:pic>
      <p:pic>
        <p:nvPicPr>
          <p:cNvPr id="9" name="ElevenLabs_2025-01-02T09_21_08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41685589-ADA1-F861-BF39-3EB255C8EC2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23844" y="2641713"/>
            <a:ext cx="664893" cy="664893"/>
          </a:xfrm>
          <a:prstGeom prst="rect">
            <a:avLst/>
          </a:prstGeom>
        </p:spPr>
      </p:pic>
      <p:pic>
        <p:nvPicPr>
          <p:cNvPr id="15" name="ElevenLabs_2025-01-02T09_22_57_Alice_pre_s45_sb61_se0_b_m2 (1)">
            <a:hlinkClick r:id="" action="ppaction://media"/>
            <a:extLst>
              <a:ext uri="{FF2B5EF4-FFF2-40B4-BE49-F238E27FC236}">
                <a16:creationId xmlns:a16="http://schemas.microsoft.com/office/drawing/2014/main" id="{E775491C-014F-92BA-C816-D1B54B69162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23844" y="4077475"/>
            <a:ext cx="636921" cy="6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3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65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4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F964D-5E78-CB74-19C4-B86F32FE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692F-7A9B-9E5D-78D0-1B19034BE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4338" y="1750953"/>
            <a:ext cx="3924300" cy="496856"/>
          </a:xfrm>
        </p:spPr>
        <p:txBody>
          <a:bodyPr>
            <a:normAutofit/>
          </a:bodyPr>
          <a:lstStyle/>
          <a:p>
            <a:r>
              <a:rPr lang="en-US" sz="2400" dirty="0"/>
              <a:t>Click on the correct response</a:t>
            </a:r>
          </a:p>
        </p:txBody>
      </p:sp>
      <p:pic>
        <p:nvPicPr>
          <p:cNvPr id="4" name="Picture 3" descr="A red and yellow logo&#10;&#10;Description automatically generated">
            <a:extLst>
              <a:ext uri="{FF2B5EF4-FFF2-40B4-BE49-F238E27FC236}">
                <a16:creationId xmlns:a16="http://schemas.microsoft.com/office/drawing/2014/main" id="{A96CDCA5-7D03-A1D8-028E-6C9D59829C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1" b="96101" l="1549" r="98341">
                        <a14:foregroundMark x1="6416" y1="68119" x2="6416" y2="68119"/>
                        <a14:foregroundMark x1="2434" y1="69266" x2="2434" y2="69266"/>
                        <a14:foregroundMark x1="1549" y1="69954" x2="1549" y2="69954"/>
                        <a14:foregroundMark x1="42146" y1="96330" x2="42146" y2="96330"/>
                        <a14:foregroundMark x1="97566" y1="76376" x2="97566" y2="76376"/>
                        <a14:foregroundMark x1="98451" y1="74312" x2="98451" y2="74312"/>
                        <a14:foregroundMark x1="98451" y1="74312" x2="98119" y2="66055"/>
                        <a14:foregroundMark x1="94469" y1="58257" x2="81195" y2="28899"/>
                        <a14:foregroundMark x1="81195" y1="28899" x2="81195" y2="27982"/>
                        <a14:foregroundMark x1="79093" y1="30734" x2="32080" y2="16055"/>
                        <a14:foregroundMark x1="32080" y1="16055" x2="22235" y2="19725"/>
                        <a14:foregroundMark x1="50442" y1="10550" x2="69690" y2="19495"/>
                        <a14:foregroundMark x1="69690" y1="19495" x2="70243" y2="20413"/>
                        <a14:foregroundMark x1="53097" y1="5046" x2="49115" y2="3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037" y="475129"/>
            <a:ext cx="2145247" cy="1035082"/>
          </a:xfrm>
          <a:prstGeom prst="rect">
            <a:avLst/>
          </a:prstGeom>
        </p:spPr>
      </p:pic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09FE79FA-C4C5-81A0-D666-6A40FAEBCE3D}"/>
              </a:ext>
            </a:extLst>
          </p:cNvPr>
          <p:cNvSpPr txBox="1"/>
          <p:nvPr/>
        </p:nvSpPr>
        <p:spPr>
          <a:xfrm>
            <a:off x="8034338" y="4088799"/>
            <a:ext cx="3924300" cy="646331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“I can go and check with the kitchen and let you know”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hlinkClick r:id="rId13" action="ppaction://hlinksldjump"/>
            <a:extLst>
              <a:ext uri="{FF2B5EF4-FFF2-40B4-BE49-F238E27FC236}">
                <a16:creationId xmlns:a16="http://schemas.microsoft.com/office/drawing/2014/main" id="{E9A77919-AD2F-2D30-2F8C-C92792A4DC99}"/>
              </a:ext>
            </a:extLst>
          </p:cNvPr>
          <p:cNvSpPr txBox="1"/>
          <p:nvPr/>
        </p:nvSpPr>
        <p:spPr>
          <a:xfrm>
            <a:off x="8034338" y="2505670"/>
            <a:ext cx="3924300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“I don’t know really, I haven’t tried them, I can give you a bit more time if you like?”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hlinkClick r:id="rId14" action="ppaction://hlinksldjump"/>
            <a:extLst>
              <a:ext uri="{FF2B5EF4-FFF2-40B4-BE49-F238E27FC236}">
                <a16:creationId xmlns:a16="http://schemas.microsoft.com/office/drawing/2014/main" id="{EBCD2BE9-CF8E-7D8A-B706-A2E068DC8D0D}"/>
              </a:ext>
            </a:extLst>
          </p:cNvPr>
          <p:cNvSpPr txBox="1"/>
          <p:nvPr/>
        </p:nvSpPr>
        <p:spPr>
          <a:xfrm>
            <a:off x="8034337" y="5340728"/>
            <a:ext cx="3924301" cy="923330"/>
          </a:xfrm>
          <a:prstGeom prst="rect">
            <a:avLst/>
          </a:prstGeom>
          <a:solidFill>
            <a:srgbClr val="92D05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lvl="0">
              <a:tabLst>
                <a:tab pos="139700" algn="l"/>
                <a:tab pos="457200" algn="l"/>
              </a:tabLst>
            </a:pPr>
            <a:r>
              <a:rPr lang="en-GB" dirty="0">
                <a:latin typeface="Century Gothic" panose="020B0502020202020204" pitchFamily="34" charset="0"/>
              </a:rPr>
              <a:t>”Of course! The tuna crunch is my personal favourite, and you’ve got to try the fries!”</a:t>
            </a:r>
            <a:endParaRPr lang="en-GB" sz="1800" dirty="0">
              <a:effectLst/>
              <a:latin typeface="Century Gothic" panose="020B0502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F5B3BC-195D-3580-3FEF-0A2233117A4C}"/>
              </a:ext>
            </a:extLst>
          </p:cNvPr>
          <p:cNvSpPr/>
          <p:nvPr/>
        </p:nvSpPr>
        <p:spPr>
          <a:xfrm>
            <a:off x="7226171" y="2519323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34DB66-DCA9-BF54-B6E4-65941711FBE5}"/>
              </a:ext>
            </a:extLst>
          </p:cNvPr>
          <p:cNvSpPr/>
          <p:nvPr/>
        </p:nvSpPr>
        <p:spPr>
          <a:xfrm>
            <a:off x="7223845" y="3957127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D75791-85F7-DE8C-285E-6EAD1B36E89F}"/>
              </a:ext>
            </a:extLst>
          </p:cNvPr>
          <p:cNvSpPr/>
          <p:nvPr/>
        </p:nvSpPr>
        <p:spPr>
          <a:xfrm>
            <a:off x="7234369" y="5338724"/>
            <a:ext cx="664893" cy="9096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Customer 5">
            <a:hlinkClick r:id="" action="ppaction://media"/>
            <a:extLst>
              <a:ext uri="{FF2B5EF4-FFF2-40B4-BE49-F238E27FC236}">
                <a16:creationId xmlns:a16="http://schemas.microsoft.com/office/drawing/2014/main" id="{B3E6C12B-F7FE-C40C-82D7-C95E03A955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r="10438"/>
          <a:stretch/>
        </p:blipFill>
        <p:spPr>
          <a:xfrm>
            <a:off x="165077" y="1906549"/>
            <a:ext cx="6913168" cy="4341852"/>
          </a:xfrm>
          <a:prstGeom prst="rect">
            <a:avLst/>
          </a:prstGeom>
        </p:spPr>
      </p:pic>
      <p:pic>
        <p:nvPicPr>
          <p:cNvPr id="5" name="ElevenLabs_2025-01-02T09_24_25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389FFFDB-61A0-6CDB-5220-583733AAD62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48354" y="5462657"/>
            <a:ext cx="661810" cy="661810"/>
          </a:xfrm>
          <a:prstGeom prst="rect">
            <a:avLst/>
          </a:prstGeom>
        </p:spPr>
      </p:pic>
      <p:pic>
        <p:nvPicPr>
          <p:cNvPr id="9" name="ElevenLabs_2025-01-02T09_24_13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B1D74F57-FDE2-7D4D-9BF8-F359B3461F3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77992" y="4123142"/>
            <a:ext cx="577644" cy="577644"/>
          </a:xfrm>
          <a:prstGeom prst="rect">
            <a:avLst/>
          </a:prstGeom>
        </p:spPr>
      </p:pic>
      <p:pic>
        <p:nvPicPr>
          <p:cNvPr id="10" name="ElevenLabs_2025-01-02T09_24_00_Alice_pre_s45_sb61_se0_b_m2">
            <a:hlinkClick r:id="" action="ppaction://media"/>
            <a:extLst>
              <a:ext uri="{FF2B5EF4-FFF2-40B4-BE49-F238E27FC236}">
                <a16:creationId xmlns:a16="http://schemas.microsoft.com/office/drawing/2014/main" id="{6DDCD617-E1E2-1654-8DCB-A23D527B2F1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248354" y="2648874"/>
            <a:ext cx="636921" cy="6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8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3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1798</Words>
  <Application>Microsoft Macintosh PowerPoint</Application>
  <PresentationFormat>Widescreen</PresentationFormat>
  <Paragraphs>168</Paragraphs>
  <Slides>52</Slides>
  <Notes>0</Notes>
  <HiddenSlides>0</HiddenSlides>
  <MMClips>91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Century Gothic</vt:lpstr>
      <vt:lpstr>Office Theme</vt:lpstr>
      <vt:lpstr>Customer Service Training</vt:lpstr>
      <vt:lpstr>Click on the correct response</vt:lpstr>
      <vt:lpstr>Click on the correct response</vt:lpstr>
      <vt:lpstr>Click on the correct response</vt:lpstr>
      <vt:lpstr>Click on the correct response</vt:lpstr>
      <vt:lpstr>Click on the correct response</vt:lpstr>
      <vt:lpstr>Click on the correct response</vt:lpstr>
      <vt:lpstr>Click on the correct response</vt:lpstr>
      <vt:lpstr>Click on the correct response</vt:lpstr>
      <vt:lpstr>Click on the correct response</vt:lpstr>
      <vt:lpstr>Click on the correct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the best response.</vt:lpstr>
      <vt:lpstr>Excellent Response!</vt:lpstr>
      <vt:lpstr>Poor Response</vt:lpstr>
      <vt:lpstr>Poor Response</vt:lpstr>
      <vt:lpstr>Poor Response</vt:lpstr>
      <vt:lpstr>Excellent Response</vt:lpstr>
      <vt:lpstr>Excellent Response</vt:lpstr>
      <vt:lpstr>Not the best response</vt:lpstr>
      <vt:lpstr>Very Poor Response</vt:lpstr>
      <vt:lpstr>Poor Response</vt:lpstr>
      <vt:lpstr>Excellent Response</vt:lpstr>
      <vt:lpstr>Poor Response</vt:lpstr>
      <vt:lpstr>Not the best response.</vt:lpstr>
      <vt:lpstr>Poor Response</vt:lpstr>
      <vt:lpstr>Excellent Response!</vt:lpstr>
      <vt:lpstr>Excellent Response!</vt:lpstr>
      <vt:lpstr>Not the best response.</vt:lpstr>
      <vt:lpstr>Not the best response</vt:lpstr>
      <vt:lpstr>Very poor response</vt:lpstr>
      <vt:lpstr>Excellent Response!</vt:lpstr>
      <vt:lpstr>Poor Response</vt:lpstr>
      <vt:lpstr>Not the best response.</vt:lpstr>
      <vt:lpstr>Not the best response.</vt:lpstr>
      <vt:lpstr>Excellent Response!</vt:lpstr>
      <vt:lpstr>Excellent Response!</vt:lpstr>
      <vt:lpstr>Poor Response</vt:lpstr>
      <vt:lpstr>Not the best response.</vt:lpstr>
      <vt:lpstr>Poor Response</vt:lpstr>
      <vt:lpstr>Poor Response</vt:lpstr>
      <vt:lpstr>Excellent Response!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Paylor</dc:creator>
  <cp:lastModifiedBy>James Paylor</cp:lastModifiedBy>
  <cp:revision>7</cp:revision>
  <dcterms:created xsi:type="dcterms:W3CDTF">2025-01-01T15:57:45Z</dcterms:created>
  <dcterms:modified xsi:type="dcterms:W3CDTF">2025-01-03T10:11:29Z</dcterms:modified>
</cp:coreProperties>
</file>